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79" r:id="rId2"/>
    <p:sldId id="312" r:id="rId3"/>
    <p:sldId id="322" r:id="rId4"/>
    <p:sldId id="317" r:id="rId5"/>
    <p:sldId id="323" r:id="rId6"/>
    <p:sldId id="324" r:id="rId7"/>
    <p:sldId id="288" r:id="rId8"/>
    <p:sldId id="304" r:id="rId9"/>
    <p:sldId id="300" r:id="rId10"/>
    <p:sldId id="316" r:id="rId11"/>
    <p:sldId id="298" r:id="rId12"/>
  </p:sldIdLst>
  <p:sldSz cx="9144000" cy="6858000" type="screen4x3"/>
  <p:notesSz cx="7099300" cy="10234613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6">
          <p15:clr>
            <a:srgbClr val="A4A3A4"/>
          </p15:clr>
        </p15:guide>
        <p15:guide id="2" orient="horz" pos="4176">
          <p15:clr>
            <a:srgbClr val="A4A3A4"/>
          </p15:clr>
        </p15:guide>
        <p15:guide id="3" orient="horz" pos="824">
          <p15:clr>
            <a:srgbClr val="A4A3A4"/>
          </p15:clr>
        </p15:guide>
        <p15:guide id="4" orient="horz" pos="2747">
          <p15:clr>
            <a:srgbClr val="A4A3A4"/>
          </p15:clr>
        </p15:guide>
        <p15:guide id="5" orient="horz" pos="1632">
          <p15:clr>
            <a:srgbClr val="A4A3A4"/>
          </p15:clr>
        </p15:guide>
        <p15:guide id="6" orient="horz" pos="3160">
          <p15:clr>
            <a:srgbClr val="A4A3A4"/>
          </p15:clr>
        </p15:guide>
        <p15:guide id="7" orient="horz" pos="1951">
          <p15:clr>
            <a:srgbClr val="A4A3A4"/>
          </p15:clr>
        </p15:guide>
        <p15:guide id="8" pos="5523">
          <p15:clr>
            <a:srgbClr val="A4A3A4"/>
          </p15:clr>
        </p15:guide>
        <p15:guide id="9" pos="2880">
          <p15:clr>
            <a:srgbClr val="A4A3A4"/>
          </p15:clr>
        </p15:guide>
        <p15:guide id="10" pos="2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33"/>
    <a:srgbClr val="ED1C24"/>
    <a:srgbClr val="CCECFF"/>
    <a:srgbClr val="DD137B"/>
    <a:srgbClr val="FF66CC"/>
    <a:srgbClr val="66FF66"/>
    <a:srgbClr val="FFFF00"/>
    <a:srgbClr val="EEB0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E171933-4619-4E11-9A3F-F7608DF75F80}" styleName="Střední styl 1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48" autoAdjust="0"/>
    <p:restoredTop sz="94614" autoAdjust="0"/>
  </p:normalViewPr>
  <p:slideViewPr>
    <p:cSldViewPr snapToGrid="0">
      <p:cViewPr varScale="1">
        <p:scale>
          <a:sx n="69" d="100"/>
          <a:sy n="69" d="100"/>
        </p:scale>
        <p:origin x="-768" y="264"/>
      </p:cViewPr>
      <p:guideLst>
        <p:guide orient="horz" pos="426"/>
        <p:guide orient="horz" pos="4176"/>
        <p:guide orient="horz" pos="824"/>
        <p:guide orient="horz" pos="2747"/>
        <p:guide orient="horz" pos="1632"/>
        <p:guide orient="horz" pos="3160"/>
        <p:guide orient="horz" pos="1951"/>
        <p:guide pos="5523"/>
        <p:guide pos="2880"/>
        <p:guide pos="237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17" tIns="47409" rIns="94817" bIns="47409" numCol="1" anchor="t" anchorCtr="0" compatLnSpc="1">
            <a:prstTxWarp prst="textNoShape">
              <a:avLst/>
            </a:prstTxWarp>
          </a:bodyPr>
          <a:lstStyle>
            <a:lvl1pPr algn="l" defTabSz="946006" eaLnBrk="1" hangingPunct="1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17" tIns="47409" rIns="94817" bIns="47409" numCol="1" anchor="t" anchorCtr="0" compatLnSpc="1">
            <a:prstTxWarp prst="textNoShape">
              <a:avLst/>
            </a:prstTxWarp>
          </a:bodyPr>
          <a:lstStyle>
            <a:lvl1pPr algn="r" defTabSz="946006" eaLnBrk="1" hangingPunct="1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17" tIns="47409" rIns="94817" bIns="47409" numCol="1" anchor="b" anchorCtr="0" compatLnSpc="1">
            <a:prstTxWarp prst="textNoShape">
              <a:avLst/>
            </a:prstTxWarp>
          </a:bodyPr>
          <a:lstStyle>
            <a:lvl1pPr algn="l" defTabSz="946006" eaLnBrk="1" hangingPunct="1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17" tIns="47409" rIns="94817" bIns="47409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300"/>
            </a:lvl1pPr>
          </a:lstStyle>
          <a:p>
            <a:pPr>
              <a:defRPr/>
            </a:pPr>
            <a:fld id="{E7D4697F-240D-4499-A1A0-CE15D936EC2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6" tIns="47620" rIns="95236" bIns="476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6" tIns="47620" rIns="95236" bIns="476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2513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6" tIns="47620" rIns="95236" bIns="476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409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6" tIns="47620" rIns="95236" bIns="476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09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6" tIns="47620" rIns="95236" bIns="476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pPr>
              <a:defRPr/>
            </a:pPr>
            <a:fld id="{62967EF7-7945-4F95-BAB4-1EF014BBB24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  <p:sp>
        <p:nvSpPr>
          <p:cNvPr id="1843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63ED4DC8-FFFB-4288-BB4A-BE295E284AD0}" type="slidenum">
              <a:rPr lang="cs-CZ" altLang="cs-CZ" sz="1300" smtClean="0"/>
              <a:pPr>
                <a:spcBef>
                  <a:spcPct val="0"/>
                </a:spcBef>
              </a:pPr>
              <a:t>9</a:t>
            </a:fld>
            <a:endParaRPr lang="cs-CZ" altLang="cs-CZ" sz="130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330AC4-55F8-4613-9CF7-F07182DC574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41794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E30026-04B4-46B1-9F02-863C78157EE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8889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DF6B63-646B-43B8-8863-B2A6F199BF2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01921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A63A22-2A4F-4917-9940-D47E2DE5388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7119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CACF88-E4F2-453C-B12E-C91072043EE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59909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B10D50-30AC-455C-828A-4825F773436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8010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3EE0F3-6C05-48C5-A8B2-FA38B71F5E5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86395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C3B293-1C21-4CED-84C0-9E09D3B464F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09459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C44D90-4C9D-41B7-91D4-A31E1ED2EB6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92358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1903C7-CDB9-46E7-BB5E-1E121B76704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15119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81E275-ACF8-4393-BD0E-FB2FF7254EC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41834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1B736CE2-86AE-4F55-AB40-C1E24A455D8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1" descr="lista-UP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0825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26" descr="lista-dole-sed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97638"/>
            <a:ext cx="9140825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Nadpis 4"/>
          <p:cNvSpPr>
            <a:spLocks noGrp="1"/>
          </p:cNvSpPr>
          <p:nvPr>
            <p:ph type="ctrTitle"/>
          </p:nvPr>
        </p:nvSpPr>
        <p:spPr>
          <a:xfrm>
            <a:off x="585788" y="728663"/>
            <a:ext cx="7778750" cy="5691187"/>
          </a:xfrm>
        </p:spPr>
        <p:txBody>
          <a:bodyPr/>
          <a:lstStyle/>
          <a:p>
            <a:r>
              <a:rPr lang="cs-CZ" altLang="cs-CZ" sz="3200" dirty="0" smtClean="0">
                <a:latin typeface="Calibri" panose="020F0502020204030204" pitchFamily="34" charset="0"/>
              </a:rPr>
              <a:t>Závěrečná zpráva o řešení dílčí části CRP</a:t>
            </a:r>
            <a:br>
              <a:rPr lang="cs-CZ" altLang="cs-CZ" sz="3200" dirty="0" smtClean="0">
                <a:latin typeface="Calibri" panose="020F0502020204030204" pitchFamily="34" charset="0"/>
              </a:rPr>
            </a:br>
            <a:r>
              <a:rPr lang="cs-CZ" altLang="cs-CZ" sz="3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C9 2019</a:t>
            </a:r>
            <a:br>
              <a:rPr lang="cs-CZ" altLang="cs-CZ" sz="3200" dirty="0" smtClean="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cs-CZ" altLang="cs-CZ" sz="1400" dirty="0" smtClean="0">
                <a:latin typeface="Calibri" panose="020F0502020204030204" pitchFamily="34" charset="0"/>
              </a:rPr>
              <a:t/>
            </a:r>
            <a:br>
              <a:rPr lang="cs-CZ" altLang="cs-CZ" sz="1400" dirty="0" smtClean="0">
                <a:latin typeface="Calibri" panose="020F0502020204030204" pitchFamily="34" charset="0"/>
              </a:rPr>
            </a:br>
            <a:r>
              <a:rPr lang="cs-CZ" altLang="cs-CZ" sz="3200" b="1" dirty="0" smtClean="0">
                <a:latin typeface="Calibri" panose="020F0502020204030204" pitchFamily="34" charset="0"/>
              </a:rPr>
              <a:t>Dobudování systémů zajišťování a posilování kvality vysokých škol v podmínkách institucionální akreditace</a:t>
            </a:r>
            <a:br>
              <a:rPr lang="cs-CZ" altLang="cs-CZ" sz="3200" b="1" dirty="0" smtClean="0">
                <a:latin typeface="Calibri" panose="020F0502020204030204" pitchFamily="34" charset="0"/>
              </a:rPr>
            </a:br>
            <a:r>
              <a:rPr lang="cs-CZ" altLang="cs-CZ" sz="2800" b="1" dirty="0" smtClean="0">
                <a:latin typeface="Calibri" panose="020F0502020204030204" pitchFamily="34" charset="0"/>
              </a:rPr>
              <a:t/>
            </a:r>
            <a:br>
              <a:rPr lang="cs-CZ" altLang="cs-CZ" sz="2800" b="1" dirty="0" smtClean="0">
                <a:latin typeface="Calibri" panose="020F0502020204030204" pitchFamily="34" charset="0"/>
              </a:rPr>
            </a:br>
            <a:r>
              <a:rPr lang="cs-CZ" altLang="cs-CZ" sz="2000" b="1" dirty="0" smtClean="0">
                <a:latin typeface="Calibri" panose="020F0502020204030204" pitchFamily="34" charset="0"/>
              </a:rPr>
              <a:t/>
            </a:r>
            <a:br>
              <a:rPr lang="cs-CZ" altLang="cs-CZ" sz="2000" b="1" dirty="0" smtClean="0">
                <a:latin typeface="Calibri" panose="020F0502020204030204" pitchFamily="34" charset="0"/>
              </a:rPr>
            </a:br>
            <a:r>
              <a:rPr lang="cs-CZ" altLang="cs-CZ" sz="2000" b="1" dirty="0" smtClean="0">
                <a:latin typeface="Calibri" panose="020F0502020204030204" pitchFamily="34" charset="0"/>
              </a:rPr>
              <a:t>Koordinující univerzita: Masarykova Univerzita v Brně</a:t>
            </a:r>
            <a:br>
              <a:rPr lang="cs-CZ" altLang="cs-CZ" sz="2000" b="1" dirty="0" smtClean="0">
                <a:latin typeface="Calibri" panose="020F0502020204030204" pitchFamily="34" charset="0"/>
              </a:rPr>
            </a:br>
            <a:r>
              <a:rPr lang="cs-CZ" altLang="cs-CZ" sz="2000" b="1" dirty="0" smtClean="0">
                <a:latin typeface="Calibri" panose="020F0502020204030204" pitchFamily="34" charset="0"/>
              </a:rPr>
              <a:t/>
            </a:r>
            <a:br>
              <a:rPr lang="cs-CZ" altLang="cs-CZ" sz="2000" b="1" dirty="0" smtClean="0">
                <a:latin typeface="Calibri" panose="020F0502020204030204" pitchFamily="34" charset="0"/>
              </a:rPr>
            </a:br>
            <a:r>
              <a:rPr lang="cs-CZ" altLang="cs-CZ" sz="2000" b="1" dirty="0" smtClean="0">
                <a:latin typeface="Calibri" panose="020F0502020204030204" pitchFamily="34" charset="0"/>
              </a:rPr>
              <a:t>Řešitel dílčí části projektu za </a:t>
            </a:r>
            <a:r>
              <a:rPr lang="cs-CZ" altLang="cs-CZ" sz="2000" b="1" dirty="0" err="1" smtClean="0">
                <a:latin typeface="Calibri" panose="020F0502020204030204" pitchFamily="34" charset="0"/>
              </a:rPr>
              <a:t>UPa</a:t>
            </a:r>
            <a:r>
              <a:rPr lang="cs-CZ" altLang="cs-CZ" sz="2000" b="1" dirty="0" smtClean="0">
                <a:latin typeface="Calibri" panose="020F0502020204030204" pitchFamily="34" charset="0"/>
              </a:rPr>
              <a:t>: prof. Ing. Tatiana Molková, Ph.D</a:t>
            </a:r>
            <a:r>
              <a:rPr lang="cs-CZ" altLang="cs-CZ" sz="2000" b="1" i="1" dirty="0" smtClean="0">
                <a:latin typeface="Calibri" panose="020F0502020204030204" pitchFamily="34" charset="0"/>
              </a:rPr>
              <a:t>.</a:t>
            </a:r>
            <a:br>
              <a:rPr lang="cs-CZ" altLang="cs-CZ" sz="2000" b="1" i="1" dirty="0" smtClean="0">
                <a:latin typeface="Calibri" panose="020F0502020204030204" pitchFamily="34" charset="0"/>
              </a:rPr>
            </a:br>
            <a:r>
              <a:rPr lang="cs-CZ" altLang="cs-CZ" sz="2000" b="1" dirty="0">
                <a:latin typeface="Calibri" panose="020F0502020204030204" pitchFamily="34" charset="0"/>
              </a:rPr>
              <a:t/>
            </a:r>
            <a:br>
              <a:rPr lang="cs-CZ" altLang="cs-CZ" sz="2000" b="1" dirty="0">
                <a:latin typeface="Calibri" panose="020F0502020204030204" pitchFamily="34" charset="0"/>
              </a:rPr>
            </a:br>
            <a:r>
              <a:rPr lang="cs-CZ" altLang="cs-CZ" sz="2000" b="1" dirty="0" smtClean="0">
                <a:latin typeface="Calibri" panose="020F0502020204030204" pitchFamily="34" charset="0"/>
              </a:rPr>
              <a:t>5. 2. 2020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1" descr="lista-UP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0825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3" name="Picture 26" descr="lista-dole-sed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97638"/>
            <a:ext cx="9140825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4" name="Nadpis 4"/>
          <p:cNvSpPr>
            <a:spLocks noGrp="1"/>
          </p:cNvSpPr>
          <p:nvPr>
            <p:ph type="title"/>
          </p:nvPr>
        </p:nvSpPr>
        <p:spPr>
          <a:xfrm>
            <a:off x="684212" y="637381"/>
            <a:ext cx="7772400" cy="1143000"/>
          </a:xfrm>
        </p:spPr>
        <p:txBody>
          <a:bodyPr/>
          <a:lstStyle/>
          <a:p>
            <a:r>
              <a:rPr lang="cs-CZ" altLang="cs-CZ" b="1" dirty="0" smtClean="0"/>
              <a:t>  </a:t>
            </a:r>
            <a:r>
              <a:rPr lang="cs-CZ" altLang="cs-CZ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Změny v průběhu řešení</a:t>
            </a:r>
          </a:p>
        </p:txBody>
      </p:sp>
      <p:sp>
        <p:nvSpPr>
          <p:cNvPr id="15365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altLang="cs-CZ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Změny vyžadující souhlas poskytovatele. </a:t>
            </a:r>
          </a:p>
          <a:p>
            <a:pPr marL="457200" lvl="1" indent="0">
              <a:buFontTx/>
              <a:buNone/>
            </a:pPr>
            <a:r>
              <a:rPr lang="cs-CZ" altLang="cs-CZ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- změny tohoto charakteru se v průběhu řešení nevyskytly</a:t>
            </a:r>
            <a:endParaRPr lang="cs-CZ" altLang="cs-CZ" sz="2200" dirty="0" smtClean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366" name="Zástupný symbol pro číslo snímku 7"/>
          <p:cNvSpPr>
            <a:spLocks noGrp="1"/>
          </p:cNvSpPr>
          <p:nvPr>
            <p:ph type="sldNum" sz="quarter" idx="12"/>
          </p:nvPr>
        </p:nvSpPr>
        <p:spPr>
          <a:xfrm>
            <a:off x="6926179" y="6497638"/>
            <a:ext cx="19050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350F3CF-660A-4173-80C7-8200845A1CC2}" type="slidenum">
              <a:rPr lang="cs-CZ" altLang="cs-CZ" sz="1400" smtClean="0">
                <a:latin typeface="Calibri" panose="020F0502020204030204" pitchFamily="34" charset="0"/>
                <a:cs typeface="Calibri" panose="020F0502020204030204" pitchFamily="34" charset="0"/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cs-CZ" altLang="cs-CZ" sz="1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1" descr="lista-UP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0825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59" name="Picture 26" descr="lista-dole-sed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97638"/>
            <a:ext cx="9140825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0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926179" y="6497638"/>
            <a:ext cx="19050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95ADE93-956B-4458-ABCA-58E460452BCB}" type="slidenum">
              <a:rPr lang="cs-CZ" altLang="cs-CZ" sz="1400" smtClean="0">
                <a:latin typeface="Calibri" panose="020F0502020204030204" pitchFamily="34" charset="0"/>
                <a:cs typeface="Calibri" panose="020F0502020204030204" pitchFamily="34" charset="0"/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lang="cs-CZ" altLang="cs-CZ" sz="1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461" name="Nadpis 4"/>
          <p:cNvSpPr>
            <a:spLocks noGrp="1"/>
          </p:cNvSpPr>
          <p:nvPr>
            <p:ph type="title" idx="4294967295"/>
          </p:nvPr>
        </p:nvSpPr>
        <p:spPr>
          <a:xfrm>
            <a:off x="0" y="360363"/>
            <a:ext cx="8918575" cy="5595937"/>
          </a:xfrm>
        </p:spPr>
        <p:txBody>
          <a:bodyPr/>
          <a:lstStyle/>
          <a:p>
            <a:pPr marL="342900" indent="-342900"/>
            <a:r>
              <a:rPr lang="cs-CZ" altLang="cs-CZ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Děkuji Vám za pozornost.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1" descr="lista-UP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0825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26" descr="lista-dole-sed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97638"/>
            <a:ext cx="9140825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4" name="Nadpis 4"/>
          <p:cNvSpPr>
            <a:spLocks noGrp="1"/>
          </p:cNvSpPr>
          <p:nvPr>
            <p:ph type="title"/>
          </p:nvPr>
        </p:nvSpPr>
        <p:spPr>
          <a:xfrm>
            <a:off x="684212" y="180181"/>
            <a:ext cx="7772400" cy="982663"/>
          </a:xfrm>
        </p:spPr>
        <p:txBody>
          <a:bodyPr/>
          <a:lstStyle/>
          <a:p>
            <a:r>
              <a:rPr lang="cs-CZ" altLang="cs-CZ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Anotace projektu</a:t>
            </a:r>
          </a:p>
        </p:txBody>
      </p:sp>
      <p:sp>
        <p:nvSpPr>
          <p:cNvPr id="5125" name="Podnadpis 5"/>
          <p:cNvSpPr>
            <a:spLocks noGrp="1"/>
          </p:cNvSpPr>
          <p:nvPr>
            <p:ph idx="1"/>
          </p:nvPr>
        </p:nvSpPr>
        <p:spPr>
          <a:xfrm>
            <a:off x="477838" y="1021514"/>
            <a:ext cx="8432800" cy="5365750"/>
          </a:xfrm>
        </p:spPr>
        <p:txBody>
          <a:bodyPr/>
          <a:lstStyle/>
          <a:p>
            <a:pPr algn="just">
              <a:defRPr/>
            </a:pP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Společný projekt sedmi veřejných vysokých škol:</a:t>
            </a:r>
          </a:p>
          <a:p>
            <a:pPr lvl="1" algn="just">
              <a:defRPr/>
            </a:pP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Masarykova univerzita (koordinátor)</a:t>
            </a:r>
          </a:p>
          <a:p>
            <a:pPr lvl="1" algn="just">
              <a:defRPr/>
            </a:pP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Univerzita Karlova</a:t>
            </a:r>
          </a:p>
          <a:p>
            <a:pPr lvl="1" algn="just">
              <a:defRPr/>
            </a:pP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Univerzita Palackého v Olomouci</a:t>
            </a:r>
          </a:p>
          <a:p>
            <a:pPr lvl="1" algn="just">
              <a:defRPr/>
            </a:pP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Univerzita Pardubice</a:t>
            </a:r>
          </a:p>
          <a:p>
            <a:pPr lvl="1" algn="just">
              <a:defRPr/>
            </a:pP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Ostravská univerzita</a:t>
            </a:r>
          </a:p>
          <a:p>
            <a:pPr lvl="1" algn="just">
              <a:defRPr/>
            </a:pP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Jihočeská univerzita v Českých Budějovicích</a:t>
            </a:r>
          </a:p>
          <a:p>
            <a:pPr lvl="1" algn="just">
              <a:defRPr/>
            </a:pP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Mendelova univerzita v Brně (nový partner pro rok 2019)</a:t>
            </a:r>
          </a:p>
          <a:p>
            <a:pPr algn="just">
              <a:defRPr/>
            </a:pP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Rok 2019 – posledním rokem čtyřleté spolupráce.</a:t>
            </a:r>
          </a:p>
          <a:p>
            <a:pPr algn="just">
              <a:defRPr/>
            </a:pP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Hlavní cíl projektu pro rok 2019 – dobudování vnitřních systémů zajišťování kvality tak, aby pokrývaly všechny klíčové činnosti univerzity:</a:t>
            </a:r>
          </a:p>
          <a:p>
            <a:pPr lvl="2" algn="just">
              <a:defRPr/>
            </a:pP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vzdělávací činnost;</a:t>
            </a:r>
          </a:p>
          <a:p>
            <a:pPr lvl="2" algn="just">
              <a:defRPr/>
            </a:pP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tvůrčí činnost;</a:t>
            </a:r>
          </a:p>
          <a:p>
            <a:pPr lvl="2" algn="just">
              <a:defRPr/>
            </a:pP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související činnosti.</a:t>
            </a:r>
            <a:endParaRPr lang="cs-CZ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indent="0" algn="just">
              <a:buFontTx/>
              <a:buNone/>
              <a:defRPr/>
            </a:pPr>
            <a:endParaRPr lang="cs-CZ" sz="1800" dirty="0"/>
          </a:p>
          <a:p>
            <a:pPr marL="0" indent="0">
              <a:buFontTx/>
              <a:buNone/>
              <a:defRPr/>
            </a:pPr>
            <a:endParaRPr lang="cs-CZ" altLang="cs-CZ" sz="2400" dirty="0" smtClean="0"/>
          </a:p>
          <a:p>
            <a:pPr marL="0" indent="0">
              <a:buFontTx/>
              <a:buNone/>
              <a:defRPr/>
            </a:pPr>
            <a:endParaRPr lang="cs-CZ" altLang="cs-CZ" sz="2400" dirty="0" smtClean="0"/>
          </a:p>
        </p:txBody>
      </p:sp>
      <p:sp>
        <p:nvSpPr>
          <p:cNvPr id="5126" name="Zástupný symbol pro číslo snímku 10"/>
          <p:cNvSpPr>
            <a:spLocks noGrp="1"/>
          </p:cNvSpPr>
          <p:nvPr>
            <p:ph type="sldNum" sz="quarter" idx="12"/>
          </p:nvPr>
        </p:nvSpPr>
        <p:spPr>
          <a:xfrm>
            <a:off x="7005638" y="6511174"/>
            <a:ext cx="19050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B67C455-67FB-41DC-9571-63A084535E17}" type="slidenum">
              <a:rPr lang="cs-CZ" altLang="cs-CZ" sz="1400" smtClean="0">
                <a:latin typeface="Calibri" panose="020F0502020204030204" pitchFamily="34" charset="0"/>
                <a:cs typeface="Calibri" panose="020F0502020204030204" pitchFamily="34" charset="0"/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cs-CZ" altLang="cs-CZ" sz="1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1" descr="lista-UP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0825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26" descr="lista-dole-sed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97638"/>
            <a:ext cx="9140825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4" name="Nadpis 4"/>
          <p:cNvSpPr>
            <a:spLocks noGrp="1"/>
          </p:cNvSpPr>
          <p:nvPr>
            <p:ph type="title"/>
          </p:nvPr>
        </p:nvSpPr>
        <p:spPr>
          <a:xfrm>
            <a:off x="701675" y="173435"/>
            <a:ext cx="7772400" cy="982663"/>
          </a:xfrm>
        </p:spPr>
        <p:txBody>
          <a:bodyPr/>
          <a:lstStyle/>
          <a:p>
            <a:r>
              <a:rPr lang="cs-CZ" altLang="cs-CZ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Anotace projektu</a:t>
            </a:r>
          </a:p>
        </p:txBody>
      </p:sp>
      <p:sp>
        <p:nvSpPr>
          <p:cNvPr id="5125" name="Podnadpis 5"/>
          <p:cNvSpPr>
            <a:spLocks noGrp="1"/>
          </p:cNvSpPr>
          <p:nvPr>
            <p:ph idx="1"/>
          </p:nvPr>
        </p:nvSpPr>
        <p:spPr>
          <a:xfrm>
            <a:off x="371475" y="952115"/>
            <a:ext cx="8432800" cy="5365750"/>
          </a:xfrm>
        </p:spPr>
        <p:txBody>
          <a:bodyPr/>
          <a:lstStyle/>
          <a:p>
            <a:pPr algn="just">
              <a:defRPr/>
            </a:pP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Roky 2016-2018 věnovány hodnocení kvality studijních programů</a:t>
            </a:r>
          </a:p>
          <a:p>
            <a:pPr algn="just">
              <a:defRPr/>
            </a:pP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Rok 2019 tematicky zaměřen na:</a:t>
            </a:r>
          </a:p>
          <a:p>
            <a:pPr lvl="1" algn="just">
              <a:defRPr/>
            </a:pP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rozvoj kvality učení </a:t>
            </a:r>
            <a:r>
              <a:rPr lang="es-ES" sz="1800" dirty="0">
                <a:latin typeface="Calibri" panose="020F0502020204030204" pitchFamily="34" charset="0"/>
                <a:cs typeface="Calibri" panose="020F0502020204030204" pitchFamily="34" charset="0"/>
              </a:rPr>
              <a:t>a výuky vedoucí k excelenci ve </a:t>
            </a:r>
            <a:r>
              <a:rPr lang="es-E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vzdělávání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  <a:endParaRPr lang="cs-CZ" sz="1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>
              <a:defRPr/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výkon činností, k nimž vysoké školy získávají nově oprávnění na základě institucionální akreditace (zejm. uznávání zahraničního vzdělání </a:t>
            </a: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a institut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mimořádného profesora</a:t>
            </a: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);</a:t>
            </a:r>
          </a:p>
          <a:p>
            <a:pPr lvl="1" algn="just">
              <a:defRPr/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propojování hodnocení vzdělávací a tvůrčí </a:t>
            </a: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činnosti;</a:t>
            </a:r>
          </a:p>
          <a:p>
            <a:pPr lvl="1" algn="just">
              <a:defRPr/>
            </a:pP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zajišťování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kvality souvisejících činností</a:t>
            </a: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cs-CZ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defRPr/>
            </a:pP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Hlavní nástroje:</a:t>
            </a:r>
          </a:p>
          <a:p>
            <a:pPr lvl="1" algn="just">
              <a:defRPr/>
            </a:pP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koordinovaná spolupráce zapojených univerzit (ke každému tématu expertní pracovní skupina - pravidelné workshopy).</a:t>
            </a:r>
            <a:endParaRPr lang="cs-CZ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Hlavní formy výstupů:</a:t>
            </a:r>
          </a:p>
          <a:p>
            <a:pPr lvl="1">
              <a:defRPr/>
            </a:pPr>
            <a:r>
              <a:rPr lang="cs-CZ" alt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formulování společných přístupů k problematice;</a:t>
            </a:r>
          </a:p>
          <a:p>
            <a:pPr lvl="1">
              <a:defRPr/>
            </a:pPr>
            <a:r>
              <a:rPr lang="cs-CZ" alt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příprava společných metodických materiálů;</a:t>
            </a:r>
          </a:p>
          <a:p>
            <a:pPr lvl="1">
              <a:defRPr/>
            </a:pPr>
            <a:r>
              <a:rPr lang="cs-CZ" alt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sdílení příkladů dobré praxe.</a:t>
            </a:r>
          </a:p>
          <a:p>
            <a:pPr>
              <a:defRPr/>
            </a:pPr>
            <a:endParaRPr lang="cs-CZ" altLang="cs-CZ" sz="2400" dirty="0" smtClean="0"/>
          </a:p>
          <a:p>
            <a:pPr marL="0" indent="0">
              <a:buFontTx/>
              <a:buNone/>
              <a:defRPr/>
            </a:pPr>
            <a:endParaRPr lang="cs-CZ" altLang="cs-CZ" sz="2400" dirty="0" smtClean="0"/>
          </a:p>
        </p:txBody>
      </p:sp>
      <p:sp>
        <p:nvSpPr>
          <p:cNvPr id="5126" name="Zástupný symbol pro číslo snímku 10"/>
          <p:cNvSpPr>
            <a:spLocks noGrp="1"/>
          </p:cNvSpPr>
          <p:nvPr>
            <p:ph type="sldNum" sz="quarter" idx="12"/>
          </p:nvPr>
        </p:nvSpPr>
        <p:spPr>
          <a:xfrm>
            <a:off x="6899275" y="6497638"/>
            <a:ext cx="19050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B67C455-67FB-41DC-9571-63A084535E17}" type="slidenum">
              <a:rPr lang="cs-CZ" altLang="cs-CZ" sz="1400" smtClean="0">
                <a:latin typeface="Calibri" panose="020F0502020204030204" pitchFamily="34" charset="0"/>
                <a:cs typeface="Calibri" panose="020F0502020204030204" pitchFamily="34" charset="0"/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cs-CZ" altLang="cs-CZ" sz="1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1871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1" descr="lista-UP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0825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3" name="Picture 26" descr="lista-dole-sed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97638"/>
            <a:ext cx="9140825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4" name="Nadpis 4"/>
          <p:cNvSpPr>
            <a:spLocks noGrp="1"/>
          </p:cNvSpPr>
          <p:nvPr>
            <p:ph type="title"/>
          </p:nvPr>
        </p:nvSpPr>
        <p:spPr>
          <a:xfrm>
            <a:off x="200025" y="373063"/>
            <a:ext cx="8445500" cy="825500"/>
          </a:xfrm>
        </p:spPr>
        <p:txBody>
          <a:bodyPr/>
          <a:lstStyle/>
          <a:p>
            <a:r>
              <a:rPr lang="cs-CZ" altLang="cs-CZ" sz="3600" b="1" dirty="0" smtClean="0"/>
              <a:t/>
            </a:r>
            <a:br>
              <a:rPr lang="cs-CZ" altLang="cs-CZ" sz="3600" b="1" dirty="0" smtClean="0"/>
            </a:br>
            <a:r>
              <a:rPr lang="cs-CZ" altLang="cs-CZ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Dosažené výstupy projektu za </a:t>
            </a:r>
            <a:r>
              <a:rPr lang="cs-CZ" altLang="cs-CZ" sz="32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UPa</a:t>
            </a:r>
            <a:r>
              <a:rPr lang="cs-CZ" altLang="cs-CZ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sz="3600" b="1" dirty="0" smtClean="0"/>
              <a:t/>
            </a:r>
            <a:br>
              <a:rPr lang="cs-CZ" altLang="cs-CZ" sz="3600" b="1" dirty="0" smtClean="0"/>
            </a:br>
            <a:endParaRPr lang="cs-CZ" altLang="cs-CZ" sz="3600" b="1" dirty="0" smtClean="0"/>
          </a:p>
        </p:txBody>
      </p:sp>
      <p:sp>
        <p:nvSpPr>
          <p:cNvPr id="10245" name="Zástupný symbol pro obsah 1"/>
          <p:cNvSpPr>
            <a:spLocks noGrp="1"/>
          </p:cNvSpPr>
          <p:nvPr>
            <p:ph idx="1"/>
          </p:nvPr>
        </p:nvSpPr>
        <p:spPr>
          <a:xfrm>
            <a:off x="337343" y="1331912"/>
            <a:ext cx="8466137" cy="4984667"/>
          </a:xfrm>
        </p:spPr>
        <p:txBody>
          <a:bodyPr/>
          <a:lstStyle/>
          <a:p>
            <a:pPr marL="0" indent="0" algn="just">
              <a:buFontTx/>
              <a:buNone/>
              <a:defRPr/>
            </a:pPr>
            <a:r>
              <a:rPr lang="cs-CZ" alt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Zpracování </a:t>
            </a:r>
            <a:r>
              <a:rPr lang="cs-CZ" alt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endParaRPr lang="cs-CZ" altLang="cs-CZ" sz="24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defRPr/>
            </a:pPr>
            <a:r>
              <a:rPr lang="cs-CZ" alt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analýza aktuálního přístupu fakult k hodnocení kvality výuky;</a:t>
            </a:r>
          </a:p>
          <a:p>
            <a:pPr lvl="1">
              <a:defRPr/>
            </a:pPr>
            <a:r>
              <a:rPr lang="cs-CZ" alt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cs-CZ" alt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efinování společných prvků hodnocení z pohledu studentů, absolventů i managementu fakult pomocí provedeného průzkumu;</a:t>
            </a:r>
          </a:p>
          <a:p>
            <a:pPr lvl="1">
              <a:defRPr/>
            </a:pPr>
            <a:r>
              <a:rPr lang="cs-CZ" alt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cs-CZ" alt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dílení dobré praxe spolupracujících VŠ;</a:t>
            </a:r>
          </a:p>
          <a:p>
            <a:pPr lvl="1">
              <a:defRPr/>
            </a:pPr>
            <a:r>
              <a:rPr lang="cs-CZ" alt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z</a:t>
            </a:r>
            <a:r>
              <a:rPr lang="cs-CZ" alt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ásady podpory excelence ve výuce základem pro metodický materiál.</a:t>
            </a:r>
          </a:p>
          <a:p>
            <a:pPr lvl="1">
              <a:defRPr/>
            </a:pPr>
            <a:endParaRPr lang="cs-CZ" altLang="cs-CZ" sz="1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just">
              <a:buNone/>
              <a:defRPr/>
            </a:pPr>
            <a:r>
              <a:rPr lang="cs-CZ" altLang="cs-CZ" sz="2400" b="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Metodický </a:t>
            </a:r>
            <a:r>
              <a:rPr lang="cs-CZ" altLang="cs-CZ" sz="24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materiál k obsazování míst mimořádných </a:t>
            </a:r>
            <a:r>
              <a:rPr lang="cs-CZ" altLang="cs-CZ" sz="2400" b="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profesorů:</a:t>
            </a:r>
          </a:p>
          <a:p>
            <a:pPr lvl="1" algn="just">
              <a:defRPr/>
            </a:pPr>
            <a:r>
              <a:rPr lang="cs-CZ" altLang="cs-CZ" sz="1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cs-CZ" altLang="cs-CZ" sz="180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efinování základních principů a modelů obsazování míst mimořádných profesorů mezi spolupracujícími VŠ;</a:t>
            </a:r>
          </a:p>
          <a:p>
            <a:pPr lvl="1" algn="just">
              <a:defRPr/>
            </a:pPr>
            <a:r>
              <a:rPr lang="cs-CZ" altLang="cs-CZ" sz="180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metodický materiál projednán na úrovni vedení univerzity a vedení fakult;</a:t>
            </a:r>
          </a:p>
          <a:p>
            <a:pPr lvl="1" algn="just">
              <a:defRPr/>
            </a:pPr>
            <a:r>
              <a:rPr lang="cs-CZ" altLang="cs-CZ" sz="180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směrnice rektora připravena k vydání, připraveny též změny dotčených vnitřních předpisů a norem univerzity.</a:t>
            </a:r>
          </a:p>
          <a:p>
            <a:pPr marL="457200" lvl="1" indent="0">
              <a:buNone/>
              <a:defRPr/>
            </a:pPr>
            <a:r>
              <a:rPr lang="cs-CZ" altLang="cs-CZ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		</a:t>
            </a:r>
          </a:p>
        </p:txBody>
      </p:sp>
      <p:sp>
        <p:nvSpPr>
          <p:cNvPr id="10246" name="Zástupný symbol pro číslo snímku 10"/>
          <p:cNvSpPr>
            <a:spLocks noGrp="1"/>
          </p:cNvSpPr>
          <p:nvPr>
            <p:ph type="sldNum" sz="quarter" idx="12"/>
          </p:nvPr>
        </p:nvSpPr>
        <p:spPr>
          <a:xfrm>
            <a:off x="6962775" y="6497638"/>
            <a:ext cx="19050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4D7B77C-FDFF-49EB-A81C-F23FD8A27A64}" type="slidenum">
              <a:rPr lang="cs-CZ" altLang="cs-CZ" sz="1400" smtClean="0">
                <a:latin typeface="Calibri" panose="020F0502020204030204" pitchFamily="34" charset="0"/>
                <a:cs typeface="Calibri" panose="020F0502020204030204" pitchFamily="34" charset="0"/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cs-CZ" altLang="cs-CZ" sz="1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47" name="Šipka doprava 9"/>
          <p:cNvSpPr>
            <a:spLocks noChangeArrowheads="1"/>
          </p:cNvSpPr>
          <p:nvPr/>
        </p:nvSpPr>
        <p:spPr bwMode="auto">
          <a:xfrm>
            <a:off x="2830513" y="5826125"/>
            <a:ext cx="592137" cy="211138"/>
          </a:xfrm>
          <a:prstGeom prst="rightArrow">
            <a:avLst>
              <a:gd name="adj1" fmla="val 50000"/>
              <a:gd name="adj2" fmla="val 50092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2400">
              <a:solidFill>
                <a:srgbClr val="FF0000"/>
              </a:solidFill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7059613" y="111036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altLang="cs-CZ" b="1">
                <a:latin typeface="Calibri" panose="020F0502020204030204" pitchFamily="34" charset="0"/>
                <a:cs typeface="Calibri" panose="020F0502020204030204" pitchFamily="34" charset="0"/>
              </a:rPr>
              <a:t>metodického materiálu pro podporu excelence ve výuce a učení na Univerzitě Pardubice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1" descr="lista-UP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0825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3" name="Picture 26" descr="lista-dole-sed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97638"/>
            <a:ext cx="9140825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4" name="Nadpis 4"/>
          <p:cNvSpPr>
            <a:spLocks noGrp="1"/>
          </p:cNvSpPr>
          <p:nvPr>
            <p:ph type="title"/>
          </p:nvPr>
        </p:nvSpPr>
        <p:spPr>
          <a:xfrm>
            <a:off x="200025" y="373063"/>
            <a:ext cx="8445500" cy="825500"/>
          </a:xfrm>
        </p:spPr>
        <p:txBody>
          <a:bodyPr/>
          <a:lstStyle/>
          <a:p>
            <a:r>
              <a:rPr lang="cs-CZ" altLang="cs-CZ" sz="3600" b="1" dirty="0" smtClean="0"/>
              <a:t/>
            </a:r>
            <a:br>
              <a:rPr lang="cs-CZ" altLang="cs-CZ" sz="3600" b="1" dirty="0" smtClean="0"/>
            </a:br>
            <a:r>
              <a:rPr lang="cs-CZ" altLang="cs-CZ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Dosažené výstupy projektu za </a:t>
            </a:r>
            <a:r>
              <a:rPr lang="cs-CZ" altLang="cs-CZ" sz="32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UPa</a:t>
            </a:r>
            <a:r>
              <a:rPr lang="cs-CZ" altLang="cs-CZ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cs-CZ" altLang="cs-CZ" sz="3600" b="1" dirty="0" smtClean="0"/>
              <a:t/>
            </a:r>
            <a:br>
              <a:rPr lang="cs-CZ" altLang="cs-CZ" sz="3600" b="1" dirty="0" smtClean="0"/>
            </a:br>
            <a:endParaRPr lang="cs-CZ" altLang="cs-CZ" sz="3600" b="1" dirty="0" smtClean="0"/>
          </a:p>
        </p:txBody>
      </p:sp>
      <p:sp>
        <p:nvSpPr>
          <p:cNvPr id="10245" name="Zástupný symbol pro obsah 1"/>
          <p:cNvSpPr>
            <a:spLocks noGrp="1"/>
          </p:cNvSpPr>
          <p:nvPr>
            <p:ph idx="1"/>
          </p:nvPr>
        </p:nvSpPr>
        <p:spPr>
          <a:xfrm>
            <a:off x="337343" y="1295401"/>
            <a:ext cx="8466137" cy="4972050"/>
          </a:xfrm>
        </p:spPr>
        <p:txBody>
          <a:bodyPr/>
          <a:lstStyle/>
          <a:p>
            <a:pPr marL="0" lvl="0" indent="0" algn="just">
              <a:buNone/>
              <a:defRPr/>
            </a:pPr>
            <a:r>
              <a:rPr lang="cs-CZ" altLang="cs-CZ" sz="2400" b="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Metodický </a:t>
            </a:r>
            <a:r>
              <a:rPr lang="cs-CZ" altLang="cs-CZ" sz="24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materiál k uznávání zahraničního středoškolského </a:t>
            </a:r>
            <a:r>
              <a:rPr lang="cs-CZ" altLang="cs-CZ" sz="2400" b="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vzdělávání:</a:t>
            </a:r>
          </a:p>
          <a:p>
            <a:pPr lvl="1" algn="just">
              <a:defRPr/>
            </a:pPr>
            <a:r>
              <a:rPr lang="cs-CZ" altLang="cs-CZ" sz="180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celouniverzitní směrnice č. 11/2019 Pravidla pro posuzování zahraničního středoškolského a vysokoškolského vzdělání v rámci přijímacího řízení na Univerzitě Pardubice;</a:t>
            </a:r>
          </a:p>
          <a:p>
            <a:pPr lvl="1" algn="just">
              <a:defRPr/>
            </a:pPr>
            <a:r>
              <a:rPr lang="cs-CZ" altLang="cs-CZ" sz="180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informační seminář pro proděkany pro studium a pracovníky studijních oddělení jednotlivých fakult.</a:t>
            </a:r>
          </a:p>
          <a:p>
            <a:pPr marL="0" lvl="0" indent="0" algn="just">
              <a:buNone/>
              <a:defRPr/>
            </a:pPr>
            <a:r>
              <a:rPr lang="cs-CZ" altLang="cs-CZ" sz="2400" b="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Metodika </a:t>
            </a:r>
            <a:r>
              <a:rPr lang="cs-CZ" altLang="cs-CZ" sz="24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popisující mechanismy integrace hodnocení vzdělávací a tvůrčí činnosti na Univerzitě </a:t>
            </a:r>
            <a:r>
              <a:rPr lang="cs-CZ" altLang="cs-CZ" sz="2400" b="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Pardubice:</a:t>
            </a:r>
          </a:p>
          <a:p>
            <a:pPr lvl="1" algn="just">
              <a:defRPr/>
            </a:pPr>
            <a:r>
              <a:rPr lang="cs-CZ" altLang="cs-CZ" sz="1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cs-CZ" altLang="cs-CZ" sz="180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etodika evaluace výsledků tvůrčí činnosti přidělením kvantitativních příznaků (příloha celouniverzitní směrnice č. </a:t>
            </a:r>
            <a:r>
              <a:rPr lang="cs-CZ" altLang="cs-CZ" sz="1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3/2019 Evidence výsledků tvůrčí činnosti zaměstnanců a studentů Univerzity Pardubice v interním informačním systému </a:t>
            </a:r>
            <a:r>
              <a:rPr lang="cs-CZ" altLang="cs-CZ" sz="180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OBD);</a:t>
            </a:r>
          </a:p>
          <a:p>
            <a:pPr lvl="1" algn="just">
              <a:defRPr/>
            </a:pPr>
            <a:r>
              <a:rPr lang="cs-CZ" altLang="cs-CZ" sz="1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cs-CZ" altLang="cs-CZ" sz="180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ropojení hodnocení vzdělávací a tvůrčí činnosti na </a:t>
            </a:r>
            <a:r>
              <a:rPr lang="cs-CZ" altLang="cs-CZ" sz="1800" dirty="0" err="1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UPa</a:t>
            </a:r>
            <a:r>
              <a:rPr lang="cs-CZ" altLang="cs-CZ" sz="180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(u studijních programů sledována kvalita tvůrčí činnosti zapojených akademických pracovníků).</a:t>
            </a:r>
            <a:endParaRPr lang="cs-CZ" altLang="cs-CZ" sz="18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indent="0">
              <a:buNone/>
              <a:defRPr/>
            </a:pPr>
            <a:r>
              <a:rPr lang="cs-CZ" altLang="cs-CZ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		</a:t>
            </a:r>
          </a:p>
        </p:txBody>
      </p:sp>
      <p:sp>
        <p:nvSpPr>
          <p:cNvPr id="10246" name="Zástupný symbol pro číslo snímku 10"/>
          <p:cNvSpPr>
            <a:spLocks noGrp="1"/>
          </p:cNvSpPr>
          <p:nvPr>
            <p:ph type="sldNum" sz="quarter" idx="12"/>
          </p:nvPr>
        </p:nvSpPr>
        <p:spPr>
          <a:xfrm>
            <a:off x="6898480" y="6497638"/>
            <a:ext cx="19050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4D7B77C-FDFF-49EB-A81C-F23FD8A27A64}" type="slidenum">
              <a:rPr lang="cs-CZ" altLang="cs-CZ" sz="1400" smtClean="0">
                <a:latin typeface="Calibri" panose="020F0502020204030204" pitchFamily="34" charset="0"/>
                <a:cs typeface="Calibri" panose="020F0502020204030204" pitchFamily="34" charset="0"/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cs-CZ" altLang="cs-CZ" sz="1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47" name="Šipka doprava 9"/>
          <p:cNvSpPr>
            <a:spLocks noChangeArrowheads="1"/>
          </p:cNvSpPr>
          <p:nvPr/>
        </p:nvSpPr>
        <p:spPr bwMode="auto">
          <a:xfrm>
            <a:off x="2830513" y="5826125"/>
            <a:ext cx="592137" cy="211138"/>
          </a:xfrm>
          <a:prstGeom prst="rightArrow">
            <a:avLst>
              <a:gd name="adj1" fmla="val 50000"/>
              <a:gd name="adj2" fmla="val 50092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24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6066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1" descr="lista-UP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0825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3" name="Picture 26" descr="lista-dole-sed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97638"/>
            <a:ext cx="9140825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4" name="Nadpis 4"/>
          <p:cNvSpPr>
            <a:spLocks noGrp="1"/>
          </p:cNvSpPr>
          <p:nvPr>
            <p:ph type="title"/>
          </p:nvPr>
        </p:nvSpPr>
        <p:spPr>
          <a:xfrm>
            <a:off x="200025" y="373063"/>
            <a:ext cx="8445500" cy="825500"/>
          </a:xfrm>
        </p:spPr>
        <p:txBody>
          <a:bodyPr/>
          <a:lstStyle/>
          <a:p>
            <a:r>
              <a:rPr lang="cs-CZ" altLang="cs-CZ" sz="3600" b="1" dirty="0" smtClean="0"/>
              <a:t/>
            </a:r>
            <a:br>
              <a:rPr lang="cs-CZ" altLang="cs-CZ" sz="3600" b="1" dirty="0" smtClean="0"/>
            </a:br>
            <a:r>
              <a:rPr lang="cs-CZ" altLang="cs-CZ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Dosažené výstupy projektu za </a:t>
            </a:r>
            <a:r>
              <a:rPr lang="cs-CZ" altLang="cs-CZ" sz="32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UPa</a:t>
            </a:r>
            <a:r>
              <a:rPr lang="cs-CZ" altLang="cs-CZ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cs-CZ" altLang="cs-CZ" sz="3600" b="1" dirty="0" smtClean="0"/>
              <a:t/>
            </a:r>
            <a:br>
              <a:rPr lang="cs-CZ" altLang="cs-CZ" sz="3600" b="1" dirty="0" smtClean="0"/>
            </a:br>
            <a:endParaRPr lang="cs-CZ" altLang="cs-CZ" sz="3600" b="1" dirty="0" smtClean="0"/>
          </a:p>
        </p:txBody>
      </p:sp>
      <p:sp>
        <p:nvSpPr>
          <p:cNvPr id="10245" name="Zástupný symbol pro obsah 1"/>
          <p:cNvSpPr>
            <a:spLocks noGrp="1"/>
          </p:cNvSpPr>
          <p:nvPr>
            <p:ph idx="1"/>
          </p:nvPr>
        </p:nvSpPr>
        <p:spPr>
          <a:xfrm>
            <a:off x="337343" y="1295401"/>
            <a:ext cx="8466137" cy="4972050"/>
          </a:xfrm>
        </p:spPr>
        <p:txBody>
          <a:bodyPr/>
          <a:lstStyle/>
          <a:p>
            <a:pPr marL="0" lvl="0" indent="0" algn="just">
              <a:buNone/>
              <a:defRPr/>
            </a:pPr>
            <a:r>
              <a:rPr lang="cs-CZ" altLang="cs-CZ" sz="24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Koncepce vymezení souvisejících činností a zajišťování jejich kvality v kontextu celého systému zajišťování kvality </a:t>
            </a:r>
            <a:r>
              <a:rPr lang="cs-CZ" altLang="cs-CZ" sz="2400" b="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 Univerzitě Pardubice:</a:t>
            </a:r>
          </a:p>
          <a:p>
            <a:pPr lvl="1" algn="just">
              <a:defRPr/>
            </a:pPr>
            <a:r>
              <a:rPr lang="cs-CZ" altLang="cs-CZ" sz="180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porovnání systémů hodnocení kvality souvisejících činností na zapojených VŠ;</a:t>
            </a:r>
          </a:p>
          <a:p>
            <a:pPr lvl="1" algn="just">
              <a:defRPr/>
            </a:pPr>
            <a:r>
              <a:rPr lang="cs-CZ" altLang="cs-CZ" sz="180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definice klíčových souvisejících činností a sdílení dobré praxe v oblasti hodnocení jejich kvality.</a:t>
            </a:r>
          </a:p>
          <a:p>
            <a:pPr marL="457200" lvl="1" indent="0">
              <a:buNone/>
              <a:defRPr/>
            </a:pPr>
            <a:r>
              <a:rPr lang="cs-CZ" altLang="cs-CZ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		</a:t>
            </a:r>
          </a:p>
        </p:txBody>
      </p:sp>
      <p:sp>
        <p:nvSpPr>
          <p:cNvPr id="10246" name="Zástupný symbol pro číslo snímku 10"/>
          <p:cNvSpPr>
            <a:spLocks noGrp="1"/>
          </p:cNvSpPr>
          <p:nvPr>
            <p:ph type="sldNum" sz="quarter" idx="12"/>
          </p:nvPr>
        </p:nvSpPr>
        <p:spPr>
          <a:xfrm>
            <a:off x="6898480" y="6497638"/>
            <a:ext cx="19050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4D7B77C-FDFF-49EB-A81C-F23FD8A27A64}" type="slidenum">
              <a:rPr lang="cs-CZ" altLang="cs-CZ" sz="1400" smtClean="0">
                <a:latin typeface="Calibri" panose="020F0502020204030204" pitchFamily="34" charset="0"/>
                <a:cs typeface="Calibri" panose="020F0502020204030204" pitchFamily="34" charset="0"/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cs-CZ" altLang="cs-CZ" sz="1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47" name="Šipka doprava 9"/>
          <p:cNvSpPr>
            <a:spLocks noChangeArrowheads="1"/>
          </p:cNvSpPr>
          <p:nvPr/>
        </p:nvSpPr>
        <p:spPr bwMode="auto">
          <a:xfrm>
            <a:off x="2830513" y="5826125"/>
            <a:ext cx="592137" cy="211138"/>
          </a:xfrm>
          <a:prstGeom prst="rightArrow">
            <a:avLst>
              <a:gd name="adj1" fmla="val 50000"/>
              <a:gd name="adj2" fmla="val 50092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24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1637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1" descr="lista-UP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0825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7" name="Picture 26" descr="lista-dole-sed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97638"/>
            <a:ext cx="9140825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9" name="Zástupný symbol pro číslo snímku 7"/>
          <p:cNvSpPr>
            <a:spLocks noGrp="1"/>
          </p:cNvSpPr>
          <p:nvPr>
            <p:ph type="sldNum" sz="quarter" idx="12"/>
          </p:nvPr>
        </p:nvSpPr>
        <p:spPr>
          <a:xfrm>
            <a:off x="6878053" y="6497638"/>
            <a:ext cx="19050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BFE4B98-8331-4960-8B49-645175CE70C5}" type="slidenum">
              <a:rPr lang="cs-CZ" altLang="cs-CZ" sz="1400" smtClean="0">
                <a:latin typeface="Calibri" panose="020F0502020204030204" pitchFamily="34" charset="0"/>
                <a:cs typeface="Calibri" panose="020F0502020204030204" pitchFamily="34" charset="0"/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cs-CZ" altLang="cs-CZ" sz="1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6402701"/>
              </p:ext>
            </p:extLst>
          </p:nvPr>
        </p:nvGraphicFramePr>
        <p:xfrm>
          <a:off x="1740582" y="1963939"/>
          <a:ext cx="5659655" cy="3620482"/>
        </p:xfrm>
        <a:graphic>
          <a:graphicData uri="http://schemas.openxmlformats.org/drawingml/2006/table">
            <a:tbl>
              <a:tblPr/>
              <a:tblGrid>
                <a:gridCol w="56596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597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33450" algn="l"/>
                        </a:tabLst>
                      </a:pPr>
                      <a:r>
                        <a:rPr kumimoji="0" lang="cs-CZ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prof. Ing. Tatiana </a:t>
                      </a:r>
                      <a:r>
                        <a:rPr kumimoji="0" lang="cs-CZ" sz="2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Molková</a:t>
                      </a:r>
                      <a:r>
                        <a:rPr kumimoji="0" lang="cs-CZ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Ph.D.</a:t>
                      </a:r>
                    </a:p>
                  </a:txBody>
                  <a:tcPr marL="68574" marR="6857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31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33450" algn="l"/>
                        </a:tabLst>
                      </a:pPr>
                      <a:r>
                        <a:rPr kumimoji="0" lang="cs-CZ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Mgr. Lucie Kašková</a:t>
                      </a:r>
                    </a:p>
                  </a:txBody>
                  <a:tcPr marL="68574" marR="6857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142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33450" algn="l"/>
                        </a:tabLst>
                      </a:pPr>
                      <a:r>
                        <a:rPr lang="cs-CZ" sz="2200" kern="12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Mgr. Michaela Jansová</a:t>
                      </a:r>
                    </a:p>
                  </a:txBody>
                  <a:tcPr marL="68574" marR="6857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480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Ing. Ondřej Prusek, Ph.D.</a:t>
                      </a:r>
                    </a:p>
                  </a:txBody>
                  <a:tcPr marL="68574" marR="6857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480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doc. Ing. Jiří Cakl, CSc.</a:t>
                      </a:r>
                    </a:p>
                  </a:txBody>
                  <a:tcPr marL="68574" marR="6857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8" name="Nadpis 4"/>
          <p:cNvSpPr>
            <a:spLocks noGrp="1"/>
          </p:cNvSpPr>
          <p:nvPr>
            <p:ph type="title"/>
          </p:nvPr>
        </p:nvSpPr>
        <p:spPr>
          <a:xfrm>
            <a:off x="638173" y="555826"/>
            <a:ext cx="7864475" cy="1408113"/>
          </a:xfrm>
        </p:spPr>
        <p:txBody>
          <a:bodyPr/>
          <a:lstStyle/>
          <a:p>
            <a:r>
              <a:rPr lang="cs-CZ" altLang="cs-CZ" b="1" dirty="0" smtClean="0"/>
              <a:t> </a:t>
            </a:r>
            <a:r>
              <a:rPr lang="cs-CZ" altLang="cs-CZ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Realizační tým projektu za </a:t>
            </a:r>
            <a:r>
              <a:rPr lang="cs-CZ" altLang="cs-CZ" sz="32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UPa</a:t>
            </a:r>
            <a:r>
              <a:rPr lang="cs-CZ" altLang="cs-CZ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cs-CZ" altLang="cs-CZ" sz="3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1" descr="lista-UP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0825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26" descr="lista-dole-sed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97638"/>
            <a:ext cx="9140825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2" name="Nadpis 4"/>
          <p:cNvSpPr>
            <a:spLocks noGrp="1"/>
          </p:cNvSpPr>
          <p:nvPr>
            <p:ph type="title"/>
          </p:nvPr>
        </p:nvSpPr>
        <p:spPr>
          <a:xfrm>
            <a:off x="638174" y="536575"/>
            <a:ext cx="7864475" cy="1408113"/>
          </a:xfrm>
        </p:spPr>
        <p:txBody>
          <a:bodyPr/>
          <a:lstStyle/>
          <a:p>
            <a:r>
              <a:rPr lang="cs-CZ" altLang="cs-CZ" b="1" dirty="0" smtClean="0"/>
              <a:t> </a:t>
            </a:r>
            <a:r>
              <a:rPr lang="cs-CZ" altLang="cs-CZ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Rozpočet projektu </a:t>
            </a:r>
            <a:endParaRPr lang="cs-CZ" altLang="cs-CZ" sz="3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174" name="Zástupný symbol pro číslo snímku 10"/>
          <p:cNvSpPr>
            <a:spLocks noGrp="1"/>
          </p:cNvSpPr>
          <p:nvPr>
            <p:ph type="sldNum" sz="quarter" idx="12"/>
          </p:nvPr>
        </p:nvSpPr>
        <p:spPr>
          <a:xfrm>
            <a:off x="7022432" y="6497638"/>
            <a:ext cx="19050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D078D02-33B0-45BB-8243-74D7D08EE681}" type="slidenum">
              <a:rPr lang="cs-CZ" altLang="cs-CZ" sz="1400" smtClean="0">
                <a:latin typeface="Calibri" panose="020F0502020204030204" pitchFamily="34" charset="0"/>
                <a:cs typeface="Calibri" panose="020F0502020204030204" pitchFamily="34" charset="0"/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cs-CZ" altLang="cs-CZ" sz="1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3587920"/>
              </p:ext>
            </p:extLst>
          </p:nvPr>
        </p:nvGraphicFramePr>
        <p:xfrm>
          <a:off x="988920" y="1780673"/>
          <a:ext cx="7162984" cy="22715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95349">
                  <a:extLst>
                    <a:ext uri="{9D8B030D-6E8A-4147-A177-3AD203B41FA5}">
                      <a16:colId xmlns:a16="http://schemas.microsoft.com/office/drawing/2014/main" val="2849299962"/>
                    </a:ext>
                  </a:extLst>
                </a:gridCol>
                <a:gridCol w="2867635">
                  <a:extLst>
                    <a:ext uri="{9D8B030D-6E8A-4147-A177-3AD203B41FA5}">
                      <a16:colId xmlns:a16="http://schemas.microsoft.com/office/drawing/2014/main" val="1506485854"/>
                    </a:ext>
                  </a:extLst>
                </a:gridCol>
              </a:tblGrid>
              <a:tr h="567891">
                <a:tc>
                  <a:txBody>
                    <a:bodyPr/>
                    <a:lstStyle/>
                    <a:p>
                      <a:r>
                        <a:rPr lang="cs-CZ" sz="2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CELKOVÝ ROZPOČET PROJEKTU</a:t>
                      </a:r>
                      <a:endParaRPr lang="cs-CZ" sz="2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6 000 000 Kč</a:t>
                      </a:r>
                      <a:endParaRPr lang="cs-CZ" sz="2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9804072"/>
                  </a:ext>
                </a:extLst>
              </a:tr>
              <a:tr h="567891">
                <a:tc>
                  <a:txBody>
                    <a:bodyPr/>
                    <a:lstStyle/>
                    <a:p>
                      <a:r>
                        <a:rPr lang="cs-CZ" sz="2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DÍLČÍ ČÁST </a:t>
                      </a:r>
                      <a:r>
                        <a:rPr lang="cs-CZ" sz="2200" dirty="0" err="1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UPa</a:t>
                      </a:r>
                      <a:endParaRPr lang="cs-CZ" sz="2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  800 000 Kč</a:t>
                      </a:r>
                      <a:endParaRPr lang="cs-CZ" sz="2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3768305"/>
                  </a:ext>
                </a:extLst>
              </a:tr>
              <a:tr h="567891">
                <a:tc>
                  <a:txBody>
                    <a:bodyPr/>
                    <a:lstStyle/>
                    <a:p>
                      <a:pPr algn="r"/>
                      <a:r>
                        <a:rPr lang="cs-CZ" sz="2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OSOBNÍ NÁKLADY</a:t>
                      </a:r>
                      <a:endParaRPr lang="cs-CZ" sz="2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  627 000 Kč</a:t>
                      </a:r>
                      <a:endParaRPr lang="cs-CZ" sz="2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7479756"/>
                  </a:ext>
                </a:extLst>
              </a:tr>
              <a:tr h="567891">
                <a:tc>
                  <a:txBody>
                    <a:bodyPr/>
                    <a:lstStyle/>
                    <a:p>
                      <a:pPr algn="r"/>
                      <a:r>
                        <a:rPr lang="cs-CZ" sz="2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OSTATNÍ</a:t>
                      </a:r>
                      <a:r>
                        <a:rPr lang="cs-CZ" sz="22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NÁKLADY</a:t>
                      </a:r>
                      <a:endParaRPr lang="cs-CZ" sz="2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  173 000 Kč</a:t>
                      </a:r>
                      <a:endParaRPr lang="cs-CZ" sz="2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749439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1" descr="lista-UP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0825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1" name="Picture 26" descr="lista-dole-seda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97638"/>
            <a:ext cx="9140825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2" name="Nadpis 4"/>
          <p:cNvSpPr>
            <a:spLocks noGrp="1"/>
          </p:cNvSpPr>
          <p:nvPr>
            <p:ph type="title"/>
          </p:nvPr>
        </p:nvSpPr>
        <p:spPr>
          <a:xfrm>
            <a:off x="684213" y="684213"/>
            <a:ext cx="7772400" cy="647700"/>
          </a:xfrm>
        </p:spPr>
        <p:txBody>
          <a:bodyPr/>
          <a:lstStyle/>
          <a:p>
            <a:r>
              <a:rPr lang="cs-CZ" altLang="cs-CZ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Rozpočet dílčí části projektu za </a:t>
            </a:r>
            <a:r>
              <a:rPr lang="cs-CZ" altLang="cs-CZ" sz="32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UPa</a:t>
            </a:r>
            <a:r>
              <a:rPr lang="cs-CZ" altLang="cs-CZ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17413" name="Zástupný symbol pro obsah 7"/>
          <p:cNvSpPr>
            <a:spLocks noGrp="1"/>
          </p:cNvSpPr>
          <p:nvPr>
            <p:ph idx="1"/>
          </p:nvPr>
        </p:nvSpPr>
        <p:spPr>
          <a:xfrm>
            <a:off x="685800" y="965200"/>
            <a:ext cx="8102600" cy="5130800"/>
          </a:xfrm>
        </p:spPr>
        <p:txBody>
          <a:bodyPr/>
          <a:lstStyle/>
          <a:p>
            <a:pPr>
              <a:buFontTx/>
              <a:buNone/>
            </a:pPr>
            <a:r>
              <a:rPr lang="cs-CZ" altLang="cs-CZ" smtClean="0"/>
              <a:t> </a:t>
            </a:r>
          </a:p>
        </p:txBody>
      </p:sp>
      <p:sp>
        <p:nvSpPr>
          <p:cNvPr id="17414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7022431" y="6497638"/>
            <a:ext cx="19050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FFDC5FE-A3EE-4C6A-AA6E-67D1DB2ABF3C}" type="slidenum">
              <a:rPr lang="cs-CZ" altLang="cs-CZ" sz="1400" smtClean="0">
                <a:latin typeface="Calibri" panose="020F0502020204030204" pitchFamily="34" charset="0"/>
                <a:cs typeface="Calibri" panose="020F0502020204030204" pitchFamily="34" charset="0"/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cs-CZ" altLang="cs-CZ" sz="1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7380709"/>
              </p:ext>
            </p:extLst>
          </p:nvPr>
        </p:nvGraphicFramePr>
        <p:xfrm>
          <a:off x="472406" y="1612900"/>
          <a:ext cx="8315993" cy="41449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30525">
                  <a:extLst>
                    <a:ext uri="{9D8B030D-6E8A-4147-A177-3AD203B41FA5}">
                      <a16:colId xmlns:a16="http://schemas.microsoft.com/office/drawing/2014/main" val="1984575564"/>
                    </a:ext>
                  </a:extLst>
                </a:gridCol>
                <a:gridCol w="1118703">
                  <a:extLst>
                    <a:ext uri="{9D8B030D-6E8A-4147-A177-3AD203B41FA5}">
                      <a16:colId xmlns:a16="http://schemas.microsoft.com/office/drawing/2014/main" val="542554914"/>
                    </a:ext>
                  </a:extLst>
                </a:gridCol>
                <a:gridCol w="1066765">
                  <a:extLst>
                    <a:ext uri="{9D8B030D-6E8A-4147-A177-3AD203B41FA5}">
                      <a16:colId xmlns:a16="http://schemas.microsoft.com/office/drawing/2014/main" val="2649933420"/>
                    </a:ext>
                  </a:extLst>
                </a:gridCol>
              </a:tblGrid>
              <a:tr h="370793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Položka</a:t>
                      </a:r>
                      <a:endParaRPr lang="cs-CZ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5" marB="45715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Přiděleno</a:t>
                      </a:r>
                      <a:endParaRPr lang="cs-CZ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5" marB="45715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Čerpáno</a:t>
                      </a:r>
                      <a:endParaRPr lang="cs-CZ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5" marB="45715">
                    <a:solidFill>
                      <a:schemeClr val="accent3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1538822"/>
                  </a:ext>
                </a:extLst>
              </a:tr>
              <a:tr h="471772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Mzdy (včetně pohyblivých složek)</a:t>
                      </a:r>
                      <a:endParaRPr lang="cs-CZ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5" marB="45715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450</a:t>
                      </a:r>
                      <a:endParaRPr lang="cs-CZ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5" marB="45715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475</a:t>
                      </a:r>
                      <a:endParaRPr lang="cs-CZ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5" marB="45715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7130874"/>
                  </a:ext>
                </a:extLst>
              </a:tr>
              <a:tr h="471772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Odměny dle dohod o pracích konaných mimo pracovní poměr</a:t>
                      </a:r>
                      <a:endParaRPr lang="cs-CZ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5" marB="45715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cs-CZ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5" marB="45715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cs-CZ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5" marB="45715"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6962442"/>
                  </a:ext>
                </a:extLst>
              </a:tr>
              <a:tr h="471772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Odvody pojistného </a:t>
                      </a:r>
                      <a:endParaRPr lang="cs-CZ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5" marB="45715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157</a:t>
                      </a:r>
                      <a:endParaRPr lang="cs-CZ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5" marB="45715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152</a:t>
                      </a:r>
                      <a:endParaRPr lang="cs-CZ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5" marB="45715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0299619"/>
                  </a:ext>
                </a:extLst>
              </a:tr>
              <a:tr h="471772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Materiální náklady (včetně drobného majetku)</a:t>
                      </a:r>
                      <a:endParaRPr lang="cs-CZ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5" marB="45715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43</a:t>
                      </a:r>
                      <a:endParaRPr lang="cs-CZ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5" marB="45715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43</a:t>
                      </a:r>
                      <a:endParaRPr lang="cs-CZ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5" marB="45715"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93851"/>
                  </a:ext>
                </a:extLst>
              </a:tr>
              <a:tr h="471772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Služby a náklady nevýrobní </a:t>
                      </a:r>
                      <a:endParaRPr lang="cs-CZ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5" marB="45715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50</a:t>
                      </a:r>
                      <a:endParaRPr lang="cs-CZ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5" marB="45715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</a:t>
                      </a:r>
                      <a:endParaRPr lang="cs-CZ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5" marB="45715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5230142"/>
                  </a:ext>
                </a:extLst>
              </a:tr>
              <a:tr h="471772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Cestovní náhrady</a:t>
                      </a:r>
                      <a:endParaRPr lang="cs-CZ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5" marB="45715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80</a:t>
                      </a:r>
                      <a:endParaRPr lang="cs-CZ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5" marB="45715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70</a:t>
                      </a:r>
                      <a:endParaRPr lang="cs-CZ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5" marB="45715"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4606602"/>
                  </a:ext>
                </a:extLst>
              </a:tr>
              <a:tr h="471772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Stipendia</a:t>
                      </a:r>
                      <a:endParaRPr lang="cs-CZ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5" marB="45715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cs-CZ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5" marB="45715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cs-CZ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5" marB="45715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5239214"/>
                  </a:ext>
                </a:extLst>
              </a:tr>
              <a:tr h="471772">
                <a:tc>
                  <a:txBody>
                    <a:bodyPr/>
                    <a:lstStyle/>
                    <a:p>
                      <a:r>
                        <a:rPr lang="cs-CZ" sz="1800" b="1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Celkem běžné a kapitálové finanční prostředky </a:t>
                      </a:r>
                      <a:endParaRPr lang="cs-CZ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5" marB="45715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800</a:t>
                      </a:r>
                      <a:endParaRPr lang="cs-CZ" sz="18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5" marB="45715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800</a:t>
                      </a:r>
                      <a:endParaRPr lang="cs-CZ" sz="18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5" marB="45715"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697172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9560</TotalTime>
  <Words>688</Words>
  <Application>Microsoft Office PowerPoint</Application>
  <PresentationFormat>Předvádění na obrazovce (4:3)</PresentationFormat>
  <Paragraphs>114</Paragraphs>
  <Slides>11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Default Design</vt:lpstr>
      <vt:lpstr>Závěrečná zpráva o řešení dílčí části CRP C9 2019  Dobudování systémů zajišťování a posilování kvality vysokých škol v podmínkách institucionální akreditace   Koordinující univerzita: Masarykova Univerzita v Brně  Řešitel dílčí části projektu za UPa: prof. Ing. Tatiana Molková, Ph.D.  5. 2. 2020</vt:lpstr>
      <vt:lpstr> Anotace projektu</vt:lpstr>
      <vt:lpstr> Anotace projektu</vt:lpstr>
      <vt:lpstr> Dosažené výstupy projektu za UPa  </vt:lpstr>
      <vt:lpstr> Dosažené výstupy projektu za UPa   </vt:lpstr>
      <vt:lpstr> Dosažené výstupy projektu za UPa   </vt:lpstr>
      <vt:lpstr> Realizační tým projektu za UPa </vt:lpstr>
      <vt:lpstr> Rozpočet projektu </vt:lpstr>
      <vt:lpstr>Rozpočet dílčí části projektu za UPa </vt:lpstr>
      <vt:lpstr>  Změny v průběhu řešení</vt:lpstr>
      <vt:lpstr>Děkuji Vám za pozornost.</vt:lpstr>
    </vt:vector>
  </TitlesOfParts>
  <Company>Doma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Komárkovi</dc:creator>
  <cp:lastModifiedBy>Genserova Jitka</cp:lastModifiedBy>
  <cp:revision>1008</cp:revision>
  <dcterms:created xsi:type="dcterms:W3CDTF">2002-09-03T16:55:02Z</dcterms:created>
  <dcterms:modified xsi:type="dcterms:W3CDTF">2020-03-31T14:31:20Z</dcterms:modified>
</cp:coreProperties>
</file>