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8" r:id="rId4"/>
    <p:sldId id="264" r:id="rId5"/>
    <p:sldId id="304" r:id="rId6"/>
    <p:sldId id="327" r:id="rId7"/>
    <p:sldId id="335" r:id="rId8"/>
    <p:sldId id="269" r:id="rId9"/>
    <p:sldId id="317" r:id="rId10"/>
    <p:sldId id="275" r:id="rId11"/>
    <p:sldId id="274" r:id="rId12"/>
    <p:sldId id="277" r:id="rId13"/>
    <p:sldId id="271" r:id="rId14"/>
    <p:sldId id="282" r:id="rId15"/>
    <p:sldId id="334" r:id="rId16"/>
    <p:sldId id="287" r:id="rId17"/>
    <p:sldId id="320" r:id="rId18"/>
    <p:sldId id="329" r:id="rId19"/>
    <p:sldId id="330" r:id="rId20"/>
    <p:sldId id="331" r:id="rId21"/>
    <p:sldId id="333" r:id="rId22"/>
    <p:sldId id="332" r:id="rId23"/>
    <p:sldId id="316" r:id="rId24"/>
    <p:sldId id="306" r:id="rId25"/>
    <p:sldId id="325" r:id="rId26"/>
    <p:sldId id="296" r:id="rId27"/>
    <p:sldId id="297" r:id="rId28"/>
    <p:sldId id="300" r:id="rId29"/>
    <p:sldId id="299" r:id="rId30"/>
    <p:sldId id="303" r:id="rId31"/>
    <p:sldId id="301" r:id="rId32"/>
    <p:sldId id="315" r:id="rId33"/>
    <p:sldId id="32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2A303C"/>
    <a:srgbClr val="DEA900"/>
    <a:srgbClr val="7F3F17"/>
    <a:srgbClr val="2AC2C6"/>
    <a:srgbClr val="262DBE"/>
    <a:srgbClr val="C09200"/>
    <a:srgbClr val="434C5F"/>
    <a:srgbClr val="F82020"/>
    <a:srgbClr val="033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luka3334\Plocha\&#250;prava%20-%20prezentace\data\Graf%20v%20aplikaci%20Microsoft%20PowerPoint%20po&#269;ty%20student&#36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luka3334\Plocha\&#250;prava%20-%20prezentace\data\Graf%20v%20aplikaci%20Microsoft%20PowerPoint%20po&#269;ty%20student&#367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luka3334\Plocha\&#250;prava%20-%20prezentace\data\Graf%20v%20aplikaci%20Microsoft%20PowerPointprogramm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ata\luka3334\Plocha\&#250;prava%20-%20prezentace\data\Graf%20v%20aplikaci%20Microsoft%20PowerPoint%20z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12662033967552E-2"/>
          <c:y val="0"/>
          <c:w val="0.959807445230099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768997361477573"/>
          <c:y val="0.13818696186961871"/>
          <c:w val="0.56596657871591916"/>
          <c:h val="0.791517835178351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6A6A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F1-46EF-9579-D2A481C845F2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F1-46EF-9579-D2A481C845F2}"/>
              </c:ext>
            </c:extLst>
          </c:dPt>
          <c:dPt>
            <c:idx val="2"/>
            <c:bubble3D val="0"/>
            <c:spPr>
              <a:solidFill>
                <a:srgbClr val="F820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F1-46EF-9579-D2A481C845F2}"/>
              </c:ext>
            </c:extLst>
          </c:dPt>
          <c:dPt>
            <c:idx val="3"/>
            <c:bubble3D val="0"/>
            <c:spPr>
              <a:solidFill>
                <a:srgbClr val="5959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F1-46EF-9579-D2A481C845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75</a:t>
                    </a:r>
                    <a:r>
                      <a:rPr lang="en-US" sz="1500" dirty="0"/>
                      <a:t>
</a:t>
                    </a:r>
                    <a:r>
                      <a:rPr lang="en-US" sz="1500" dirty="0" smtClean="0"/>
                      <a:t>12 %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F1-46EF-9579-D2A481C845F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115</a:t>
                    </a:r>
                    <a:r>
                      <a:rPr lang="en-US" sz="1500" dirty="0"/>
                      <a:t>
</a:t>
                    </a:r>
                    <a:r>
                      <a:rPr lang="en-US" sz="1500" dirty="0" smtClean="0"/>
                      <a:t>19 %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F1-46EF-9579-D2A481C845F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282</a:t>
                    </a:r>
                    <a:r>
                      <a:rPr lang="en-US" sz="1500" dirty="0"/>
                      <a:t>
</a:t>
                    </a:r>
                    <a:r>
                      <a:rPr lang="en-US" sz="1500" dirty="0" smtClean="0"/>
                      <a:t>47 %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F1-46EF-9579-D2A481C845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dirty="0" smtClean="0"/>
                      <a:t>136</a:t>
                    </a:r>
                    <a:r>
                      <a:rPr lang="en-US" sz="1500" dirty="0"/>
                      <a:t>
</a:t>
                    </a:r>
                    <a:r>
                      <a:rPr lang="en-US" sz="1500" dirty="0" smtClean="0"/>
                      <a:t>22 %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F1-46EF-9579-D2A481C84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Professors</c:v>
                </c:pt>
                <c:pt idx="1">
                  <c:v>Assoc. Professors</c:v>
                </c:pt>
                <c:pt idx="2">
                  <c:v>Senior Lecturers</c:v>
                </c:pt>
                <c:pt idx="3">
                  <c:v>Lecturers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72</c:v>
                </c:pt>
                <c:pt idx="1">
                  <c:v>124</c:v>
                </c:pt>
                <c:pt idx="2">
                  <c:v>279</c:v>
                </c:pt>
                <c:pt idx="3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FF1-46EF-9579-D2A481C84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80013064510434"/>
          <c:y val="6.9796954314720831E-3"/>
          <c:w val="0.66168410563029401"/>
          <c:h val="0.9930203045685279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86155202821871E-2"/>
          <c:y val="2.8873103731037311E-2"/>
          <c:w val="0.58220370370370367"/>
          <c:h val="0.812077490774907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62DB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78-4FFA-89E1-592B9FC283EF}"/>
              </c:ext>
            </c:extLst>
          </c:dPt>
          <c:dPt>
            <c:idx val="1"/>
            <c:bubble3D val="0"/>
            <c:spPr>
              <a:solidFill>
                <a:srgbClr val="2AC2C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78-4FFA-89E1-592B9FC283EF}"/>
              </c:ext>
            </c:extLst>
          </c:dPt>
          <c:dPt>
            <c:idx val="2"/>
            <c:bubble3D val="0"/>
            <c:spPr>
              <a:solidFill>
                <a:srgbClr val="3DA3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78-4FFA-89E1-592B9FC283EF}"/>
              </c:ext>
            </c:extLst>
          </c:dPt>
          <c:dPt>
            <c:idx val="3"/>
            <c:bubble3D val="0"/>
            <c:spPr>
              <a:solidFill>
                <a:srgbClr val="DEA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78-4FFA-89E1-592B9FC283EF}"/>
              </c:ext>
            </c:extLst>
          </c:dPt>
          <c:dPt>
            <c:idx val="4"/>
            <c:bubble3D val="0"/>
            <c:spPr>
              <a:solidFill>
                <a:srgbClr val="98194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78-4FFA-89E1-592B9FC283EF}"/>
              </c:ext>
            </c:extLst>
          </c:dPt>
          <c:dPt>
            <c:idx val="5"/>
            <c:bubble3D val="0"/>
            <c:spPr>
              <a:solidFill>
                <a:srgbClr val="7F3F1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378-4FFA-89E1-592B9FC283EF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378-4FFA-89E1-592B9FC283EF}"/>
              </c:ext>
            </c:extLst>
          </c:dPt>
          <c:dLbls>
            <c:dLbl>
              <c:idx val="0"/>
              <c:layout>
                <c:manualLayout>
                  <c:x val="-3.5006361786063169E-3"/>
                  <c:y val="-5.7964452728847763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21 %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78-4FFA-89E1-592B9FC283EF}"/>
                </c:ext>
              </c:extLst>
            </c:dLbl>
            <c:dLbl>
              <c:idx val="1"/>
              <c:layout>
                <c:manualLayout>
                  <c:x val="7.0012723572126338E-3"/>
                  <c:y val="5.796445272884830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78-4FFA-89E1-592B9FC283EF}"/>
                </c:ext>
              </c:extLst>
            </c:dLbl>
            <c:dLbl>
              <c:idx val="2"/>
              <c:layout>
                <c:manualLayout>
                  <c:x val="5.2508164475874829E-3"/>
                  <c:y val="-2.3185781091539105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 22 %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78-4FFA-89E1-592B9FC283EF}"/>
                </c:ext>
              </c:extLst>
            </c:dLbl>
            <c:dLbl>
              <c:idx val="3"/>
              <c:layout>
                <c:manualLayout>
                  <c:x val="1.5752862803728427E-2"/>
                  <c:y val="2.8982226364423882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 17 %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78-4FFA-89E1-592B9FC283EF}"/>
                </c:ext>
              </c:extLst>
            </c:dLbl>
            <c:dLbl>
              <c:idx val="4"/>
              <c:layout>
                <c:manualLayout>
                  <c:x val="-3.500773998928309E-3"/>
                  <c:y val="6.0862447158783403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19</a:t>
                    </a:r>
                    <a:r>
                      <a:rPr lang="en-US" sz="1500" baseline="0" dirty="0" smtClean="0"/>
                      <a:t> </a:t>
                    </a:r>
                    <a:r>
                      <a:rPr lang="en-US" sz="15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78-4FFA-89E1-592B9FC283EF}"/>
                </c:ext>
              </c:extLst>
            </c:dLbl>
            <c:dLbl>
              <c:idx val="5"/>
              <c:layout>
                <c:manualLayout>
                  <c:x val="-8.7515904465157914E-3"/>
                  <c:y val="5.7964452728848032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 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378-4FFA-89E1-592B9FC283EF}"/>
                </c:ext>
              </c:extLst>
            </c:dLbl>
            <c:dLbl>
              <c:idx val="6"/>
              <c:layout>
                <c:manualLayout>
                  <c:x val="3.2088794278068158E-17"/>
                  <c:y val="-2.0287558455096718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 10 %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378-4FFA-89E1-592B9FC283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List1!$B$2:$B$8</c:f>
              <c:strCache>
                <c:ptCount val="7"/>
                <c:pt idx="0">
                  <c:v>Faculty of Transport Engineering</c:v>
                </c:pt>
                <c:pt idx="1">
                  <c:v>Faculty of Electrical Engineering and Informatics</c:v>
                </c:pt>
                <c:pt idx="2">
                  <c:v>Faculty of Economics and Administration</c:v>
                </c:pt>
                <c:pt idx="3">
                  <c:v>Faculty of Arts and Philosophy</c:v>
                </c:pt>
                <c:pt idx="4">
                  <c:v>Faculty of Chemical Technology</c:v>
                </c:pt>
                <c:pt idx="5">
                  <c:v>Faculty of Restoration</c:v>
                </c:pt>
                <c:pt idx="6">
                  <c:v>Faculty of Health Studies</c:v>
                </c:pt>
              </c:strCache>
            </c:strRef>
          </c:cat>
          <c:val>
            <c:numRef>
              <c:f>List1!$F$2:$F$8</c:f>
              <c:numCache>
                <c:formatCode>#,##0</c:formatCode>
                <c:ptCount val="7"/>
                <c:pt idx="0">
                  <c:v>1624</c:v>
                </c:pt>
                <c:pt idx="1">
                  <c:v>900</c:v>
                </c:pt>
                <c:pt idx="2">
                  <c:v>1821</c:v>
                </c:pt>
                <c:pt idx="3">
                  <c:v>1576</c:v>
                </c:pt>
                <c:pt idx="4">
                  <c:v>1662</c:v>
                </c:pt>
                <c:pt idx="5" formatCode="General">
                  <c:v>93</c:v>
                </c:pt>
                <c:pt idx="6">
                  <c:v>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378-4FFA-89E1-592B9FC28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 algn="l" rtl="0">
              <a:defRPr lang="cs-CZ" sz="1500" b="0" i="0" u="none" strike="noStrike" kern="900" cap="none" normalizeH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egendEntry>
        <c:idx val="5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egendEntry>
        <c:idx val="6"/>
        <c:txPr>
          <a:bodyPr/>
          <a:lstStyle/>
          <a:p>
            <a:pPr rtl="0">
              <a:defRPr sz="1500" kern="900" cap="none" normalizeH="0" baseline="0">
                <a:solidFill>
                  <a:schemeClr val="bg1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63987551440329216"/>
          <c:y val="0"/>
          <c:w val="0.35895532039976485"/>
          <c:h val="1"/>
        </c:manualLayout>
      </c:layout>
      <c:overlay val="0"/>
      <c:txPr>
        <a:bodyPr/>
        <a:lstStyle/>
        <a:p>
          <a:pPr rtl="0">
            <a:defRPr sz="1500" kern="900" cap="none" normalizeH="0" baseline="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12662033967552E-2"/>
          <c:y val="0"/>
          <c:w val="0.95980744523009986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820273791993952E-2"/>
          <c:y val="8.8631687242798365E-2"/>
          <c:w val="0.56156842835186294"/>
          <c:h val="0.8175102880658435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30028584012068E-2"/>
          <c:y val="2.6938146621574614E-2"/>
          <c:w val="0.67862668424791706"/>
          <c:h val="0.861531138800603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6F-4BAD-BA68-A775455883F8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6F-4BAD-BA68-A775455883F8}"/>
              </c:ext>
            </c:extLst>
          </c:dPt>
          <c:dPt>
            <c:idx val="2"/>
            <c:bubble3D val="0"/>
            <c:spPr>
              <a:solidFill>
                <a:srgbClr val="434C5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6F-4BAD-BA68-A775455883F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 535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6F-4BAD-BA68-A775455883F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837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6F-4BAD-BA68-A775455883F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6F-4BAD-BA68-A77545588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List1!$A$3:$A$5</c:f>
              <c:numCache>
                <c:formatCode>General</c:formatCode>
                <c:ptCount val="3"/>
                <c:pt idx="0">
                  <c:v>6107</c:v>
                </c:pt>
                <c:pt idx="1">
                  <c:v>1853</c:v>
                </c:pt>
                <c:pt idx="2">
                  <c:v>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6F-4BAD-BA68-A77545588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0344380029419398E-2"/>
          <c:w val="0.9623597538906985"/>
          <c:h val="0.918292376914424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tr"/>
      <c:layout>
        <c:manualLayout>
          <c:xMode val="edge"/>
          <c:yMode val="edge"/>
          <c:x val="0.80004764876703116"/>
          <c:y val="0.11538461538461539"/>
          <c:w val="0.12322415724093121"/>
          <c:h val="0.13920134983127108"/>
        </c:manualLayout>
      </c:layout>
      <c:overlay val="0"/>
      <c:spPr>
        <a:noFill/>
        <a:ln w="5535">
          <a:noFill/>
          <a:prstDash val="solid"/>
        </a:ln>
      </c:spPr>
    </c:legend>
    <c:plotVisOnly val="1"/>
    <c:dispBlanksAs val="zero"/>
    <c:showDLblsOverMax val="0"/>
  </c:chart>
  <c:spPr>
    <a:noFill/>
    <a:ln w="5535">
      <a:noFill/>
      <a:prstDash val="solid"/>
    </a:ln>
  </c:spPr>
  <c:txPr>
    <a:bodyPr/>
    <a:lstStyle/>
    <a:p>
      <a:pPr>
        <a:defRPr sz="1600" b="0" i="0" u="none" strike="noStrike" baseline="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12662033967552E-2"/>
          <c:y val="0"/>
          <c:w val="0.95980744523009986"/>
          <c:h val="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8202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BB-4DB4-86B8-9C124B8AA435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BB-4DB4-86B8-9C124B8AA435}"/>
              </c:ext>
            </c:extLst>
          </c:dPt>
          <c:dLbls>
            <c:dLbl>
              <c:idx val="0"/>
              <c:layout>
                <c:manualLayout>
                  <c:x val="-3.9480380316165584E-3"/>
                  <c:y val="5.581413881505173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80 %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BB-4DB4-86B8-9C124B8AA435}"/>
                </c:ext>
              </c:extLst>
            </c:dLbl>
            <c:dLbl>
              <c:idx val="1"/>
              <c:layout>
                <c:manualLayout>
                  <c:x val="3.4979312334470756E-3"/>
                  <c:y val="-3.6135932228593352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20 %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BB-4DB4-86B8-9C124B8AA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;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List1!$C$2:$C$3</c:f>
              <c:numCache>
                <c:formatCode>General</c:formatCode>
                <c:ptCount val="2"/>
              </c:numCache>
            </c:numRef>
          </c:cat>
          <c:val>
            <c:numRef>
              <c:f>List1!$D$2:$D$3</c:f>
              <c:numCache>
                <c:formatCode>#,##0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BB-4DB4-86B8-9C124B8A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200">
          <a:latin typeface="Tahoma" pitchFamily="34" charset="0"/>
          <a:ea typeface="Tahoma" pitchFamily="34" charset="0"/>
          <a:cs typeface="Tahoma" pitchFamily="34" charset="0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15772500732923E-2"/>
          <c:y val="1.8045920459204591E-2"/>
          <c:w val="0.57899794781588987"/>
          <c:h val="0.8097425174251743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0.72413</cdr:x>
      <cdr:y>0.33363</cdr:y>
    </cdr:from>
    <cdr:to>
      <cdr:x>0.98715</cdr:x>
      <cdr:y>0.4547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940004" y="1627433"/>
          <a:ext cx="1794322" cy="590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dirty="0" err="1" smtClean="0">
              <a:solidFill>
                <a:schemeClr val="bg1"/>
              </a:solidFill>
            </a:rPr>
            <a:t>Assoc</a:t>
          </a:r>
          <a:r>
            <a:rPr lang="cs-CZ" sz="1600" dirty="0" smtClean="0">
              <a:solidFill>
                <a:schemeClr val="bg1"/>
              </a:solidFill>
            </a:rPr>
            <a:t>. </a:t>
          </a:r>
          <a:r>
            <a:rPr lang="cs-CZ" sz="1600" dirty="0" err="1" smtClean="0">
              <a:solidFill>
                <a:schemeClr val="bg1"/>
              </a:solidFill>
            </a:rPr>
            <a:t>Professors</a:t>
          </a:r>
          <a:endParaRPr lang="cs-CZ" sz="16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1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8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35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12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84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7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5155-7B08-4BB4-9B79-A69F5F35BFAD}" type="datetimeFigureOut">
              <a:rPr lang="cs-CZ" smtClean="0"/>
              <a:t>14.2.2017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9F81-E88B-4F33-A378-4AA1AA0FEA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jekty.upce.cz/bravo/fotogalerie/dvory27/dsc-4.jpg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letecký pohled_auly a knihovny-mens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303" y="3144539"/>
            <a:ext cx="4877354" cy="32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8831" y="1544097"/>
            <a:ext cx="85500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Education and Research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at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the University of Pardubice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31" y="424234"/>
            <a:ext cx="1427878" cy="6863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22" y="3141406"/>
            <a:ext cx="3050527" cy="15873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8"/>
          <a:stretch/>
        </p:blipFill>
        <p:spPr>
          <a:xfrm>
            <a:off x="794272" y="4781900"/>
            <a:ext cx="3068378" cy="16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6568"/>
            <a:ext cx="9144001" cy="641143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033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7960" y="58482"/>
            <a:ext cx="649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Faculty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Transport </a:t>
            </a:r>
            <a:r>
              <a:rPr lang="cs-CZ" sz="2400" dirty="0" err="1">
                <a:solidFill>
                  <a:schemeClr val="bg1"/>
                </a:solidFill>
              </a:rPr>
              <a:t>Engineering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0" y="1046682"/>
            <a:ext cx="6981567" cy="9120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960" y="1046682"/>
            <a:ext cx="7297220" cy="6153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Undergraduate </a:t>
            </a:r>
            <a:r>
              <a:rPr lang="en-US" sz="2400" dirty="0">
                <a:latin typeface="+mn-lt"/>
              </a:rPr>
              <a:t>and </a:t>
            </a:r>
            <a:r>
              <a:rPr lang="cs-CZ" sz="2400" dirty="0" err="1">
                <a:latin typeface="+mn-lt"/>
              </a:rPr>
              <a:t>Postg</a:t>
            </a:r>
            <a:r>
              <a:rPr lang="en-US" sz="2400" dirty="0" err="1">
                <a:latin typeface="+mn-lt"/>
              </a:rPr>
              <a:t>raduate</a:t>
            </a:r>
            <a:r>
              <a:rPr lang="en-US" sz="2400" dirty="0">
                <a:latin typeface="+mn-lt"/>
              </a:rPr>
              <a:t> degree </a:t>
            </a:r>
            <a:r>
              <a:rPr lang="en-US" sz="2400" dirty="0" smtClean="0">
                <a:latin typeface="+mn-lt"/>
              </a:rPr>
              <a:t>courses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err="1" smtClean="0">
                <a:latin typeface="+mn-lt"/>
              </a:rPr>
              <a:t>taught</a:t>
            </a:r>
            <a:r>
              <a:rPr lang="cs-CZ" sz="2400" dirty="0" smtClean="0">
                <a:latin typeface="+mn-lt"/>
              </a:rPr>
              <a:t> in </a:t>
            </a:r>
            <a:r>
              <a:rPr lang="cs-CZ" sz="2400" dirty="0" err="1" smtClean="0">
                <a:latin typeface="+mn-lt"/>
              </a:rPr>
              <a:t>English</a:t>
            </a:r>
            <a:endParaRPr lang="en-US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7436" y="2427092"/>
            <a:ext cx="590124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-12356" y="2898207"/>
            <a:ext cx="590616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-7436" y="3365649"/>
            <a:ext cx="5920777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3838259"/>
            <a:ext cx="590616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180" y="4299985"/>
            <a:ext cx="590616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180" y="4761712"/>
            <a:ext cx="764299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-12357" y="5214386"/>
            <a:ext cx="590616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80" y="5694219"/>
            <a:ext cx="8602666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959" y="1923228"/>
            <a:ext cx="8575505" cy="4848275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solidFill>
                <a:srgbClr val="033AA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33AA9"/>
                </a:solidFill>
              </a:rPr>
              <a:t>Transport </a:t>
            </a:r>
            <a:r>
              <a:rPr lang="cs-CZ" sz="2000" dirty="0">
                <a:solidFill>
                  <a:srgbClr val="033AA9"/>
                </a:solidFill>
              </a:rPr>
              <a:t>T</a:t>
            </a:r>
            <a:r>
              <a:rPr lang="en-US" sz="2000" dirty="0" err="1" smtClean="0">
                <a:solidFill>
                  <a:srgbClr val="033AA9"/>
                </a:solidFill>
              </a:rPr>
              <a:t>echnology</a:t>
            </a:r>
            <a:r>
              <a:rPr lang="en-US" sz="2000" dirty="0" smtClean="0">
                <a:solidFill>
                  <a:srgbClr val="033AA9"/>
                </a:solidFill>
              </a:rPr>
              <a:t> </a:t>
            </a:r>
            <a:r>
              <a:rPr lang="en-US" sz="2000" dirty="0">
                <a:solidFill>
                  <a:srgbClr val="033AA9"/>
                </a:solidFill>
              </a:rPr>
              <a:t>and </a:t>
            </a:r>
            <a:r>
              <a:rPr lang="cs-CZ" sz="2000" dirty="0">
                <a:solidFill>
                  <a:srgbClr val="033AA9"/>
                </a:solidFill>
              </a:rPr>
              <a:t>C</a:t>
            </a:r>
            <a:r>
              <a:rPr lang="en-US" sz="2000" dirty="0" err="1" smtClean="0">
                <a:solidFill>
                  <a:srgbClr val="033AA9"/>
                </a:solidFill>
              </a:rPr>
              <a:t>ommunications</a:t>
            </a:r>
            <a:r>
              <a:rPr lang="cs-CZ" sz="2000" dirty="0" smtClean="0">
                <a:solidFill>
                  <a:srgbClr val="033AA9"/>
                </a:solidFill>
              </a:rPr>
              <a:t> (Bc.)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033AA9"/>
                </a:solidFill>
              </a:rPr>
              <a:t>	</a:t>
            </a:r>
            <a:r>
              <a:rPr lang="cs-CZ" sz="2000" dirty="0" err="1" smtClean="0">
                <a:solidFill>
                  <a:srgbClr val="033AA9"/>
                </a:solidFill>
              </a:rPr>
              <a:t>Applied</a:t>
            </a:r>
            <a:r>
              <a:rPr lang="cs-CZ" sz="2000" dirty="0" smtClean="0">
                <a:solidFill>
                  <a:srgbClr val="033AA9"/>
                </a:solidFill>
              </a:rPr>
              <a:t> </a:t>
            </a:r>
            <a:r>
              <a:rPr lang="cs-CZ" sz="2000" dirty="0" err="1" smtClean="0">
                <a:solidFill>
                  <a:srgbClr val="033AA9"/>
                </a:solidFill>
              </a:rPr>
              <a:t>Informatics</a:t>
            </a:r>
            <a:r>
              <a:rPr lang="cs-CZ" sz="2000" dirty="0" smtClean="0">
                <a:solidFill>
                  <a:srgbClr val="033AA9"/>
                </a:solidFill>
              </a:rPr>
              <a:t> in Transport</a:t>
            </a:r>
            <a:endParaRPr lang="en-US" sz="2000" dirty="0">
              <a:solidFill>
                <a:srgbClr val="033AA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033AA9"/>
                </a:solidFill>
              </a:rPr>
              <a:t>Transport </a:t>
            </a:r>
            <a:r>
              <a:rPr lang="cs-CZ" sz="2000" dirty="0">
                <a:solidFill>
                  <a:srgbClr val="033AA9"/>
                </a:solidFill>
              </a:rPr>
              <a:t>E</a:t>
            </a:r>
            <a:r>
              <a:rPr lang="en-US" sz="2000" dirty="0" err="1" smtClean="0">
                <a:solidFill>
                  <a:srgbClr val="033AA9"/>
                </a:solidFill>
              </a:rPr>
              <a:t>ngineering</a:t>
            </a:r>
            <a:r>
              <a:rPr lang="en-US" sz="2000" dirty="0" smtClean="0">
                <a:solidFill>
                  <a:srgbClr val="033AA9"/>
                </a:solidFill>
              </a:rPr>
              <a:t> </a:t>
            </a:r>
            <a:r>
              <a:rPr lang="en-US" sz="2000" dirty="0">
                <a:solidFill>
                  <a:srgbClr val="033AA9"/>
                </a:solidFill>
              </a:rPr>
              <a:t>and </a:t>
            </a:r>
            <a:r>
              <a:rPr lang="cs-CZ" sz="2000" dirty="0">
                <a:solidFill>
                  <a:srgbClr val="033AA9"/>
                </a:solidFill>
              </a:rPr>
              <a:t>C</a:t>
            </a:r>
            <a:r>
              <a:rPr lang="en-US" sz="2000" dirty="0" err="1" smtClean="0">
                <a:solidFill>
                  <a:srgbClr val="033AA9"/>
                </a:solidFill>
              </a:rPr>
              <a:t>ommunications</a:t>
            </a:r>
            <a:r>
              <a:rPr lang="cs-CZ" sz="2000" dirty="0" smtClean="0">
                <a:solidFill>
                  <a:srgbClr val="033AA9"/>
                </a:solidFill>
              </a:rPr>
              <a:t> (Ing.)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033AA9"/>
                </a:solidFill>
              </a:rPr>
              <a:t>	</a:t>
            </a:r>
            <a:r>
              <a:rPr lang="cs-CZ" sz="2000" dirty="0" smtClean="0">
                <a:solidFill>
                  <a:srgbClr val="033AA9"/>
                </a:solidFill>
              </a:rPr>
              <a:t>Transport </a:t>
            </a:r>
            <a:r>
              <a:rPr lang="cs-CZ" sz="2000" dirty="0" err="1" smtClean="0">
                <a:solidFill>
                  <a:srgbClr val="033AA9"/>
                </a:solidFill>
              </a:rPr>
              <a:t>Means</a:t>
            </a:r>
            <a:endParaRPr lang="cs-CZ" sz="2000" dirty="0" smtClean="0">
              <a:solidFill>
                <a:srgbClr val="033AA9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033AA9"/>
                </a:solidFill>
              </a:rPr>
              <a:t>	</a:t>
            </a:r>
            <a:r>
              <a:rPr lang="cs-CZ" sz="2000" dirty="0" err="1" smtClean="0">
                <a:solidFill>
                  <a:srgbClr val="033AA9"/>
                </a:solidFill>
              </a:rPr>
              <a:t>Applied</a:t>
            </a:r>
            <a:r>
              <a:rPr lang="cs-CZ" sz="2000" dirty="0" smtClean="0">
                <a:solidFill>
                  <a:srgbClr val="033AA9"/>
                </a:solidFill>
              </a:rPr>
              <a:t> </a:t>
            </a:r>
            <a:r>
              <a:rPr lang="cs-CZ" sz="2000" dirty="0" err="1" smtClean="0">
                <a:solidFill>
                  <a:srgbClr val="033AA9"/>
                </a:solidFill>
              </a:rPr>
              <a:t>Informatics</a:t>
            </a:r>
            <a:r>
              <a:rPr lang="cs-CZ" sz="2000" dirty="0" smtClean="0">
                <a:solidFill>
                  <a:srgbClr val="033AA9"/>
                </a:solidFill>
              </a:rPr>
              <a:t> in Transport</a:t>
            </a:r>
            <a:endParaRPr lang="en-US" sz="2000" dirty="0">
              <a:solidFill>
                <a:srgbClr val="033AA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33AA9"/>
                </a:solidFill>
              </a:rPr>
              <a:t>Technique </a:t>
            </a:r>
            <a:r>
              <a:rPr lang="en-US" sz="2000" dirty="0">
                <a:solidFill>
                  <a:srgbClr val="033AA9"/>
                </a:solidFill>
              </a:rPr>
              <a:t>and </a:t>
            </a:r>
            <a:r>
              <a:rPr lang="cs-CZ" sz="2000" dirty="0">
                <a:solidFill>
                  <a:srgbClr val="033AA9"/>
                </a:solidFill>
              </a:rPr>
              <a:t>T</a:t>
            </a:r>
            <a:r>
              <a:rPr lang="en-US" sz="2000" dirty="0" err="1" smtClean="0">
                <a:solidFill>
                  <a:srgbClr val="033AA9"/>
                </a:solidFill>
              </a:rPr>
              <a:t>echnology</a:t>
            </a:r>
            <a:r>
              <a:rPr lang="en-US" sz="2000" dirty="0" smtClean="0">
                <a:solidFill>
                  <a:srgbClr val="033AA9"/>
                </a:solidFill>
              </a:rPr>
              <a:t> </a:t>
            </a:r>
            <a:r>
              <a:rPr lang="en-US" sz="2000" dirty="0">
                <a:solidFill>
                  <a:srgbClr val="033AA9"/>
                </a:solidFill>
              </a:rPr>
              <a:t>in </a:t>
            </a:r>
            <a:r>
              <a:rPr lang="cs-CZ" sz="2000" dirty="0">
                <a:solidFill>
                  <a:srgbClr val="033AA9"/>
                </a:solidFill>
              </a:rPr>
              <a:t>T</a:t>
            </a:r>
            <a:r>
              <a:rPr lang="en-US" sz="2000" dirty="0" err="1" smtClean="0">
                <a:solidFill>
                  <a:srgbClr val="033AA9"/>
                </a:solidFill>
              </a:rPr>
              <a:t>ransport</a:t>
            </a:r>
            <a:r>
              <a:rPr lang="en-US" sz="2000" dirty="0" smtClean="0">
                <a:solidFill>
                  <a:srgbClr val="033AA9"/>
                </a:solidFill>
              </a:rPr>
              <a:t> </a:t>
            </a:r>
            <a:r>
              <a:rPr lang="en-US" sz="2000" dirty="0">
                <a:solidFill>
                  <a:srgbClr val="033AA9"/>
                </a:solidFill>
              </a:rPr>
              <a:t>and </a:t>
            </a:r>
            <a:r>
              <a:rPr lang="cs-CZ" sz="2000" dirty="0">
                <a:solidFill>
                  <a:srgbClr val="033AA9"/>
                </a:solidFill>
              </a:rPr>
              <a:t>C</a:t>
            </a:r>
            <a:r>
              <a:rPr lang="en-US" sz="2000" dirty="0" err="1" smtClean="0">
                <a:solidFill>
                  <a:srgbClr val="033AA9"/>
                </a:solidFill>
              </a:rPr>
              <a:t>ommunication</a:t>
            </a:r>
            <a:r>
              <a:rPr lang="cs-CZ" sz="2000" dirty="0" smtClean="0">
                <a:solidFill>
                  <a:srgbClr val="033AA9"/>
                </a:solidFill>
              </a:rPr>
              <a:t>s (Ph.D.)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033AA9"/>
                </a:solidFill>
              </a:rPr>
              <a:t>	</a:t>
            </a:r>
            <a:r>
              <a:rPr lang="cs-CZ" sz="2000" dirty="0" smtClean="0">
                <a:solidFill>
                  <a:srgbClr val="033AA9"/>
                </a:solidFill>
              </a:rPr>
              <a:t>Transport </a:t>
            </a:r>
            <a:r>
              <a:rPr lang="cs-CZ" sz="2000" dirty="0" err="1" smtClean="0">
                <a:solidFill>
                  <a:srgbClr val="033AA9"/>
                </a:solidFill>
              </a:rPr>
              <a:t>Means</a:t>
            </a:r>
            <a:r>
              <a:rPr lang="cs-CZ" sz="2000" dirty="0" smtClean="0">
                <a:solidFill>
                  <a:srgbClr val="033AA9"/>
                </a:solidFill>
              </a:rPr>
              <a:t> and </a:t>
            </a:r>
            <a:r>
              <a:rPr lang="cs-CZ" sz="2000" dirty="0" err="1" smtClean="0">
                <a:solidFill>
                  <a:srgbClr val="033AA9"/>
                </a:solidFill>
              </a:rPr>
              <a:t>Infrasturcture</a:t>
            </a:r>
            <a:endParaRPr lang="cs-CZ" sz="2000" dirty="0" smtClean="0">
              <a:solidFill>
                <a:srgbClr val="033AA9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033AA9"/>
                </a:solidFill>
              </a:rPr>
              <a:t>	</a:t>
            </a:r>
            <a:r>
              <a:rPr lang="cs-CZ" sz="2000" dirty="0" smtClean="0">
                <a:solidFill>
                  <a:srgbClr val="033AA9"/>
                </a:solidFill>
              </a:rPr>
              <a:t>Technology and Management in Transport and </a:t>
            </a:r>
            <a:r>
              <a:rPr lang="cs-CZ" sz="2000" dirty="0" err="1" smtClean="0">
                <a:solidFill>
                  <a:srgbClr val="033AA9"/>
                </a:solidFill>
              </a:rPr>
              <a:t>Telecommunications</a:t>
            </a:r>
            <a:endParaRPr lang="en-US" sz="2000" dirty="0">
              <a:solidFill>
                <a:srgbClr val="033AA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b="1" dirty="0">
              <a:solidFill>
                <a:srgbClr val="033AA9"/>
              </a:solidFill>
            </a:endParaRPr>
          </a:p>
          <a:p>
            <a:pPr>
              <a:lnSpc>
                <a:spcPct val="110000"/>
              </a:lnSpc>
            </a:pPr>
            <a:endParaRPr lang="cs-CZ" sz="1800" b="1" dirty="0">
              <a:solidFill>
                <a:srgbClr val="033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9" y="446568"/>
            <a:ext cx="9158870" cy="641143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7960" y="58482"/>
            <a:ext cx="6491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Faculty of Economics and Administration</a:t>
            </a:r>
            <a:endParaRPr lang="en-US" sz="2400" smtClean="0">
              <a:solidFill>
                <a:schemeClr val="bg1"/>
              </a:solidFill>
            </a:endParaRPr>
          </a:p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-12357" y="1046682"/>
            <a:ext cx="6981567" cy="9120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960" y="1195031"/>
            <a:ext cx="7297220" cy="615360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latin typeface="+mn-lt"/>
              </a:rPr>
              <a:t>Undergraduate and </a:t>
            </a:r>
            <a:r>
              <a:rPr lang="cs-CZ" sz="2400" dirty="0" err="1">
                <a:latin typeface="+mn-lt"/>
              </a:rPr>
              <a:t>Postg</a:t>
            </a:r>
            <a:r>
              <a:rPr lang="en-US" sz="2400" dirty="0" err="1">
                <a:latin typeface="+mn-lt"/>
              </a:rPr>
              <a:t>raduate</a:t>
            </a:r>
            <a:r>
              <a:rPr lang="en-US" sz="2400" dirty="0">
                <a:latin typeface="+mn-lt"/>
              </a:rPr>
              <a:t> degree </a:t>
            </a:r>
            <a:r>
              <a:rPr lang="en-US" sz="2400" dirty="0" smtClean="0">
                <a:latin typeface="+mn-lt"/>
              </a:rPr>
              <a:t>courses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err="1" smtClean="0">
                <a:latin typeface="+mn-lt"/>
              </a:rPr>
              <a:t>taught</a:t>
            </a:r>
            <a:r>
              <a:rPr lang="cs-CZ" sz="2400" dirty="0" smtClean="0">
                <a:latin typeface="+mn-lt"/>
              </a:rPr>
              <a:t> in </a:t>
            </a:r>
            <a:r>
              <a:rPr lang="cs-CZ" sz="2400" dirty="0" err="1" smtClean="0">
                <a:latin typeface="+mn-lt"/>
              </a:rPr>
              <a:t>English</a:t>
            </a:r>
            <a:endParaRPr lang="en-US" sz="24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14869" y="3359117"/>
            <a:ext cx="636134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" y="2434503"/>
            <a:ext cx="46534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2357" y="2897855"/>
            <a:ext cx="6981567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-14869" y="3810746"/>
            <a:ext cx="636134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-14873" y="4242144"/>
            <a:ext cx="636135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" y="4688933"/>
            <a:ext cx="55678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-14873" y="5180553"/>
            <a:ext cx="55678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960" y="1923228"/>
            <a:ext cx="7418008" cy="4848275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339933"/>
              </a:buClr>
              <a:buSzPct val="150000"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339933"/>
              </a:buClr>
              <a:buSzPct val="150000"/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System </a:t>
            </a:r>
            <a:r>
              <a:rPr lang="cs-CZ" sz="2000" dirty="0">
                <a:solidFill>
                  <a:srgbClr val="00B050"/>
                </a:solidFill>
              </a:rPr>
              <a:t>E</a:t>
            </a:r>
            <a:r>
              <a:rPr lang="en-US" sz="2000" dirty="0" err="1" smtClean="0">
                <a:solidFill>
                  <a:srgbClr val="00B050"/>
                </a:solidFill>
              </a:rPr>
              <a:t>ngineering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and </a:t>
            </a:r>
            <a:r>
              <a:rPr lang="cs-CZ" sz="2000" dirty="0">
                <a:solidFill>
                  <a:srgbClr val="00B050"/>
                </a:solidFill>
              </a:rPr>
              <a:t>I</a:t>
            </a:r>
            <a:r>
              <a:rPr lang="en-US" sz="2000" dirty="0" err="1" smtClean="0">
                <a:solidFill>
                  <a:srgbClr val="00B050"/>
                </a:solidFill>
              </a:rPr>
              <a:t>nformatics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rgbClr val="339933"/>
              </a:buClr>
              <a:buSzPct val="150000"/>
            </a:pPr>
            <a:r>
              <a:rPr lang="cs-CZ" sz="2000" dirty="0" smtClean="0">
                <a:solidFill>
                  <a:srgbClr val="00B050"/>
                </a:solidFill>
              </a:rPr>
              <a:t>	</a:t>
            </a:r>
            <a:r>
              <a:rPr lang="cs-CZ" sz="2000" dirty="0" err="1" smtClean="0">
                <a:solidFill>
                  <a:srgbClr val="00B050"/>
                </a:solidFill>
              </a:rPr>
              <a:t>Regional</a:t>
            </a:r>
            <a:r>
              <a:rPr lang="cs-CZ" sz="2000" dirty="0" smtClean="0">
                <a:solidFill>
                  <a:srgbClr val="00B050"/>
                </a:solidFill>
              </a:rPr>
              <a:t> and </a:t>
            </a:r>
            <a:r>
              <a:rPr lang="cs-CZ" sz="2000" dirty="0" err="1" smtClean="0">
                <a:solidFill>
                  <a:srgbClr val="00B050"/>
                </a:solidFill>
              </a:rPr>
              <a:t>Information</a:t>
            </a:r>
            <a:r>
              <a:rPr lang="cs-CZ" sz="2000" dirty="0" smtClean="0">
                <a:solidFill>
                  <a:srgbClr val="00B050"/>
                </a:solidFill>
              </a:rPr>
              <a:t> Management (Bc. </a:t>
            </a:r>
            <a:r>
              <a:rPr lang="en-US" sz="2000" dirty="0">
                <a:solidFill>
                  <a:srgbClr val="00B050"/>
                </a:solidFill>
              </a:rPr>
              <a:t>&amp;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 smtClean="0">
                <a:solidFill>
                  <a:srgbClr val="00B050"/>
                </a:solidFill>
              </a:rPr>
              <a:t>Ing.)</a:t>
            </a:r>
          </a:p>
          <a:p>
            <a:pPr>
              <a:lnSpc>
                <a:spcPct val="110000"/>
              </a:lnSpc>
              <a:buClr>
                <a:srgbClr val="339933"/>
              </a:buClr>
              <a:buSzPct val="150000"/>
            </a:pPr>
            <a:r>
              <a:rPr lang="cs-CZ" sz="2000" dirty="0">
                <a:solidFill>
                  <a:srgbClr val="00B050"/>
                </a:solidFill>
              </a:rPr>
              <a:t>	</a:t>
            </a:r>
            <a:r>
              <a:rPr lang="cs-CZ" sz="2000" dirty="0" err="1" smtClean="0">
                <a:solidFill>
                  <a:srgbClr val="00B050"/>
                </a:solidFill>
              </a:rPr>
              <a:t>Informatics</a:t>
            </a:r>
            <a:r>
              <a:rPr lang="cs-CZ" sz="2000" dirty="0" smtClean="0">
                <a:solidFill>
                  <a:srgbClr val="00B050"/>
                </a:solidFill>
              </a:rPr>
              <a:t> in Public </a:t>
            </a:r>
            <a:r>
              <a:rPr lang="cs-CZ" sz="2000" dirty="0" err="1" smtClean="0">
                <a:solidFill>
                  <a:srgbClr val="00B050"/>
                </a:solidFill>
              </a:rPr>
              <a:t>Administration</a:t>
            </a:r>
            <a:r>
              <a:rPr lang="cs-CZ" sz="2000" dirty="0" smtClean="0">
                <a:solidFill>
                  <a:srgbClr val="00B050"/>
                </a:solidFill>
              </a:rPr>
              <a:t> (Ph</a:t>
            </a:r>
            <a:r>
              <a:rPr lang="cs-CZ" sz="2000" dirty="0">
                <a:solidFill>
                  <a:srgbClr val="00B050"/>
                </a:solidFill>
              </a:rPr>
              <a:t>.</a:t>
            </a:r>
            <a:r>
              <a:rPr lang="cs-CZ" sz="2000" dirty="0" smtClean="0">
                <a:solidFill>
                  <a:srgbClr val="00B050"/>
                </a:solidFill>
              </a:rPr>
              <a:t>D.)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339933"/>
              </a:buClr>
              <a:buSzPct val="150000"/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Economic </a:t>
            </a:r>
            <a:r>
              <a:rPr lang="cs-CZ" sz="2000" dirty="0" smtClean="0">
                <a:solidFill>
                  <a:srgbClr val="00B050"/>
                </a:solidFill>
              </a:rPr>
              <a:t>P</a:t>
            </a:r>
            <a:r>
              <a:rPr lang="en-US" sz="2000" dirty="0" err="1" smtClean="0">
                <a:solidFill>
                  <a:srgbClr val="00B050"/>
                </a:solidFill>
              </a:rPr>
              <a:t>olicy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and </a:t>
            </a:r>
            <a:r>
              <a:rPr lang="cs-CZ" sz="2000" dirty="0" smtClean="0">
                <a:solidFill>
                  <a:srgbClr val="00B050"/>
                </a:solidFill>
              </a:rPr>
              <a:t>A</a:t>
            </a:r>
            <a:r>
              <a:rPr lang="en-US" sz="2000" dirty="0" err="1" smtClean="0">
                <a:solidFill>
                  <a:srgbClr val="00B050"/>
                </a:solidFill>
              </a:rPr>
              <a:t>dministration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rgbClr val="339933"/>
              </a:buClr>
              <a:buSzPct val="150000"/>
            </a:pPr>
            <a:r>
              <a:rPr lang="cs-CZ" sz="2000" dirty="0">
                <a:solidFill>
                  <a:srgbClr val="00B050"/>
                </a:solidFill>
              </a:rPr>
              <a:t>	</a:t>
            </a:r>
            <a:r>
              <a:rPr lang="cs-CZ" sz="2000" dirty="0" err="1" smtClean="0">
                <a:solidFill>
                  <a:srgbClr val="00B050"/>
                </a:solidFill>
              </a:rPr>
              <a:t>Regional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err="1">
                <a:solidFill>
                  <a:srgbClr val="00B050"/>
                </a:solidFill>
              </a:rPr>
              <a:t>D</a:t>
            </a:r>
            <a:r>
              <a:rPr lang="cs-CZ" sz="2000" dirty="0" err="1" smtClean="0">
                <a:solidFill>
                  <a:srgbClr val="00B050"/>
                </a:solidFill>
              </a:rPr>
              <a:t>evelopment</a:t>
            </a:r>
            <a:r>
              <a:rPr lang="cs-CZ" sz="2000" dirty="0" smtClean="0">
                <a:solidFill>
                  <a:srgbClr val="00B050"/>
                </a:solidFill>
              </a:rPr>
              <a:t> and </a:t>
            </a:r>
            <a:r>
              <a:rPr lang="cs-CZ" sz="2000" dirty="0" err="1" smtClean="0">
                <a:solidFill>
                  <a:srgbClr val="00B050"/>
                </a:solidFill>
              </a:rPr>
              <a:t>Governance</a:t>
            </a:r>
            <a:r>
              <a:rPr lang="cs-CZ" sz="2000" dirty="0" smtClean="0">
                <a:solidFill>
                  <a:srgbClr val="00B050"/>
                </a:solidFill>
              </a:rPr>
              <a:t> (Ing.)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339933"/>
              </a:buClr>
              <a:buSzPct val="150000"/>
            </a:pPr>
            <a:r>
              <a:rPr lang="cs-CZ" sz="2000" dirty="0">
                <a:solidFill>
                  <a:srgbClr val="00B050"/>
                </a:solidFill>
              </a:rPr>
              <a:t>	</a:t>
            </a:r>
            <a:r>
              <a:rPr lang="cs-CZ" sz="2000" dirty="0" err="1" smtClean="0">
                <a:solidFill>
                  <a:srgbClr val="00B050"/>
                </a:solidFill>
              </a:rPr>
              <a:t>Regional</a:t>
            </a:r>
            <a:r>
              <a:rPr lang="cs-CZ" sz="2000" dirty="0" smtClean="0">
                <a:solidFill>
                  <a:srgbClr val="00B050"/>
                </a:solidFill>
              </a:rPr>
              <a:t> and Public </a:t>
            </a:r>
            <a:r>
              <a:rPr lang="cs-CZ" sz="2000" dirty="0" err="1" smtClean="0">
                <a:solidFill>
                  <a:srgbClr val="00B050"/>
                </a:solidFill>
              </a:rPr>
              <a:t>Economics</a:t>
            </a:r>
            <a:r>
              <a:rPr lang="cs-CZ" sz="2000" dirty="0" smtClean="0">
                <a:solidFill>
                  <a:srgbClr val="00B050"/>
                </a:solidFill>
              </a:rPr>
              <a:t> (Ph.D.)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rgbClr val="339933"/>
              </a:buClr>
              <a:buSzPct val="150000"/>
              <a:buNone/>
            </a:pPr>
            <a:r>
              <a:rPr lang="en-US" sz="2000" dirty="0">
                <a:solidFill>
                  <a:srgbClr val="00B050"/>
                </a:solidFill>
              </a:rPr>
              <a:t>Applied </a:t>
            </a:r>
            <a:r>
              <a:rPr lang="cs-CZ" sz="2000" dirty="0">
                <a:solidFill>
                  <a:srgbClr val="00B050"/>
                </a:solidFill>
              </a:rPr>
              <a:t>I</a:t>
            </a:r>
            <a:r>
              <a:rPr lang="en-US" sz="2000" dirty="0" err="1" smtClean="0">
                <a:solidFill>
                  <a:srgbClr val="00B050"/>
                </a:solidFill>
              </a:rPr>
              <a:t>nformatics</a:t>
            </a:r>
            <a:r>
              <a:rPr lang="cs-CZ" sz="2000" dirty="0" smtClean="0">
                <a:solidFill>
                  <a:srgbClr val="00B050"/>
                </a:solidFill>
              </a:rPr>
              <a:t> (Ph.D.)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6" y="446566"/>
            <a:ext cx="9138258" cy="641143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7960" y="58482"/>
            <a:ext cx="6491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Faculty of Arts and Philosophy</a:t>
            </a:r>
            <a:endParaRPr lang="en-US" sz="2400" smtClean="0">
              <a:solidFill>
                <a:schemeClr val="bg1"/>
              </a:solidFill>
            </a:endParaRPr>
          </a:p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-12357" y="1046682"/>
            <a:ext cx="6759145" cy="9120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960" y="1195031"/>
            <a:ext cx="7297220" cy="615360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latin typeface="+mn-lt"/>
              </a:rPr>
              <a:t>Undergraduate and </a:t>
            </a:r>
            <a:r>
              <a:rPr lang="cs-CZ" sz="2400" dirty="0" err="1" smtClean="0">
                <a:latin typeface="+mn-lt"/>
              </a:rPr>
              <a:t>Postg</a:t>
            </a:r>
            <a:r>
              <a:rPr lang="en-US" sz="2400" dirty="0" err="1">
                <a:latin typeface="+mn-lt"/>
              </a:rPr>
              <a:t>raduate</a:t>
            </a:r>
            <a:r>
              <a:rPr lang="en-US" sz="2400" dirty="0">
                <a:latin typeface="+mn-lt"/>
              </a:rPr>
              <a:t> degree </a:t>
            </a:r>
            <a:r>
              <a:rPr lang="en-US" sz="2400" dirty="0" smtClean="0">
                <a:latin typeface="+mn-lt"/>
              </a:rPr>
              <a:t>courses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err="1" smtClean="0">
                <a:latin typeface="+mn-lt"/>
              </a:rPr>
              <a:t>taught</a:t>
            </a:r>
            <a:r>
              <a:rPr lang="cs-CZ" sz="2400" dirty="0" smtClean="0">
                <a:latin typeface="+mn-lt"/>
              </a:rPr>
              <a:t> in </a:t>
            </a:r>
            <a:r>
              <a:rPr lang="cs-CZ" sz="2400" dirty="0" err="1" smtClean="0">
                <a:latin typeface="+mn-lt"/>
              </a:rPr>
              <a:t>English</a:t>
            </a:r>
            <a:endParaRPr lang="en-US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2358" y="2427092"/>
            <a:ext cx="5127565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2357" y="2873141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-12357" y="3341493"/>
            <a:ext cx="56888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3813043"/>
            <a:ext cx="623783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-12359" y="4285376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-12359" y="4745699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-12359" y="5216480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-12359" y="5697997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-12360" y="6177831"/>
            <a:ext cx="414979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960" y="1923228"/>
            <a:ext cx="8666040" cy="4848275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solidFill>
                <a:srgbClr val="C092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peciali</a:t>
            </a:r>
            <a:r>
              <a:rPr lang="cs-CZ" sz="2000" dirty="0" smtClean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ation</a:t>
            </a:r>
            <a:r>
              <a:rPr lang="en-US" sz="2000" dirty="0" smtClean="0">
                <a:solidFill>
                  <a:srgbClr val="C09200"/>
                </a:solidFill>
              </a:rPr>
              <a:t> </a:t>
            </a:r>
            <a:r>
              <a:rPr lang="en-US" sz="2000" dirty="0">
                <a:solidFill>
                  <a:srgbClr val="C09200"/>
                </a:solidFill>
              </a:rPr>
              <a:t>in </a:t>
            </a:r>
            <a:r>
              <a:rPr lang="cs-CZ" sz="2000" dirty="0" smtClean="0">
                <a:solidFill>
                  <a:srgbClr val="C09200"/>
                </a:solidFill>
              </a:rPr>
              <a:t>E</a:t>
            </a:r>
            <a:r>
              <a:rPr lang="en-US" sz="2000" dirty="0" err="1" smtClean="0">
                <a:solidFill>
                  <a:srgbClr val="C09200"/>
                </a:solidFill>
              </a:rPr>
              <a:t>ducational</a:t>
            </a:r>
            <a:r>
              <a:rPr lang="en-US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smtClean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ciences</a:t>
            </a:r>
            <a:r>
              <a:rPr lang="cs-CZ" sz="2000" dirty="0" smtClean="0">
                <a:solidFill>
                  <a:srgbClr val="C09200"/>
                </a:solidFill>
              </a:rPr>
              <a:t> (Bc.)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C09200"/>
                </a:solidFill>
              </a:rPr>
              <a:t>	</a:t>
            </a:r>
            <a:r>
              <a:rPr lang="cs-CZ" sz="2000" dirty="0" err="1" smtClean="0">
                <a:solidFill>
                  <a:srgbClr val="C09200"/>
                </a:solidFill>
              </a:rPr>
              <a:t>English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for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Education</a:t>
            </a:r>
            <a:endParaRPr lang="cs-CZ" sz="2000" dirty="0">
              <a:solidFill>
                <a:srgbClr val="C092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C09200"/>
                </a:solidFill>
              </a:rPr>
              <a:t>T</a:t>
            </a:r>
            <a:r>
              <a:rPr lang="en-US" sz="2000" dirty="0" err="1">
                <a:solidFill>
                  <a:srgbClr val="C09200"/>
                </a:solidFill>
              </a:rPr>
              <a:t>eacher</a:t>
            </a:r>
            <a:r>
              <a:rPr lang="en-US" sz="2000" dirty="0">
                <a:solidFill>
                  <a:srgbClr val="C09200"/>
                </a:solidFill>
              </a:rPr>
              <a:t> </a:t>
            </a:r>
            <a:r>
              <a:rPr lang="cs-CZ" sz="2000" dirty="0" smtClean="0">
                <a:solidFill>
                  <a:srgbClr val="C09200"/>
                </a:solidFill>
              </a:rPr>
              <a:t>E</a:t>
            </a:r>
            <a:r>
              <a:rPr lang="en-US" sz="2000" dirty="0" err="1" smtClean="0">
                <a:solidFill>
                  <a:srgbClr val="C09200"/>
                </a:solidFill>
              </a:rPr>
              <a:t>ducation</a:t>
            </a:r>
            <a:r>
              <a:rPr lang="en-US" sz="2000" dirty="0" smtClean="0">
                <a:solidFill>
                  <a:srgbClr val="C09200"/>
                </a:solidFill>
              </a:rPr>
              <a:t> </a:t>
            </a:r>
            <a:r>
              <a:rPr lang="en-US" sz="2000" dirty="0">
                <a:solidFill>
                  <a:srgbClr val="C09200"/>
                </a:solidFill>
              </a:rPr>
              <a:t>for </a:t>
            </a:r>
            <a:r>
              <a:rPr lang="cs-CZ" sz="2000" dirty="0" smtClean="0">
                <a:solidFill>
                  <a:srgbClr val="C09200"/>
                </a:solidFill>
              </a:rPr>
              <a:t>L</a:t>
            </a:r>
            <a:r>
              <a:rPr lang="en-US" sz="2000" dirty="0" err="1" smtClean="0">
                <a:solidFill>
                  <a:srgbClr val="C09200"/>
                </a:solidFill>
              </a:rPr>
              <a:t>ower</a:t>
            </a:r>
            <a:r>
              <a:rPr lang="en-US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smtClean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econdary</a:t>
            </a:r>
            <a:r>
              <a:rPr lang="en-US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smtClean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chools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C09200"/>
                </a:solidFill>
              </a:rPr>
              <a:t>	</a:t>
            </a:r>
            <a:r>
              <a:rPr lang="cs-CZ" sz="2000" dirty="0" err="1" smtClean="0">
                <a:solidFill>
                  <a:srgbClr val="C09200"/>
                </a:solidFill>
              </a:rPr>
              <a:t>English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Language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Teacher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Education</a:t>
            </a:r>
            <a:r>
              <a:rPr lang="cs-CZ" sz="2000" dirty="0" smtClean="0">
                <a:solidFill>
                  <a:srgbClr val="C09200"/>
                </a:solidFill>
              </a:rPr>
              <a:t> (Mgr.) </a:t>
            </a:r>
            <a:endParaRPr lang="en-US" sz="2000" dirty="0">
              <a:solidFill>
                <a:srgbClr val="C092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>
                <a:solidFill>
                  <a:srgbClr val="C09200"/>
                </a:solidFill>
              </a:rPr>
              <a:t>H</a:t>
            </a:r>
            <a:r>
              <a:rPr lang="en-US" sz="2000" dirty="0" err="1">
                <a:solidFill>
                  <a:srgbClr val="C09200"/>
                </a:solidFill>
              </a:rPr>
              <a:t>istorical</a:t>
            </a:r>
            <a:r>
              <a:rPr lang="en-US" sz="2000" dirty="0">
                <a:solidFill>
                  <a:srgbClr val="C09200"/>
                </a:solidFill>
              </a:rPr>
              <a:t> </a:t>
            </a:r>
            <a:r>
              <a:rPr lang="cs-CZ" sz="2000" dirty="0" smtClean="0">
                <a:solidFill>
                  <a:srgbClr val="C09200"/>
                </a:solidFill>
              </a:rPr>
              <a:t>S</a:t>
            </a:r>
            <a:r>
              <a:rPr lang="en-US" sz="2000" dirty="0" err="1" smtClean="0">
                <a:solidFill>
                  <a:srgbClr val="C09200"/>
                </a:solidFill>
              </a:rPr>
              <a:t>ciences</a:t>
            </a:r>
            <a:r>
              <a:rPr lang="cs-CZ" sz="2000" dirty="0" smtClean="0">
                <a:solidFill>
                  <a:srgbClr val="C09200"/>
                </a:solidFill>
              </a:rPr>
              <a:t> (Ph.D.) 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C09200"/>
                </a:solidFill>
              </a:rPr>
              <a:t>	</a:t>
            </a:r>
            <a:r>
              <a:rPr lang="cs-CZ" sz="2000" dirty="0" err="1" smtClean="0">
                <a:solidFill>
                  <a:srgbClr val="C09200"/>
                </a:solidFill>
              </a:rPr>
              <a:t>History</a:t>
            </a:r>
            <a:endParaRPr lang="en-US" sz="2000" dirty="0">
              <a:solidFill>
                <a:srgbClr val="C092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smtClean="0">
                <a:solidFill>
                  <a:srgbClr val="C09200"/>
                </a:solidFill>
              </a:rPr>
              <a:t>P</a:t>
            </a:r>
            <a:r>
              <a:rPr lang="en-US" sz="2000" dirty="0" err="1" smtClean="0">
                <a:solidFill>
                  <a:srgbClr val="C09200"/>
                </a:solidFill>
              </a:rPr>
              <a:t>hilosophy</a:t>
            </a:r>
            <a:r>
              <a:rPr lang="cs-CZ" sz="2000" dirty="0" smtClean="0">
                <a:solidFill>
                  <a:srgbClr val="C09200"/>
                </a:solidFill>
              </a:rPr>
              <a:t> (Ph.D.)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C09200"/>
                </a:solidFill>
              </a:rPr>
              <a:t>	</a:t>
            </a:r>
            <a:r>
              <a:rPr lang="cs-CZ" sz="2000" dirty="0" err="1" smtClean="0">
                <a:solidFill>
                  <a:srgbClr val="C09200"/>
                </a:solidFill>
              </a:rPr>
              <a:t>Philosophy</a:t>
            </a:r>
            <a:endParaRPr lang="cs-CZ" sz="2000" dirty="0" smtClean="0">
              <a:solidFill>
                <a:srgbClr val="C09200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rgbClr val="C09200"/>
                </a:solidFill>
              </a:rPr>
              <a:t>	</a:t>
            </a:r>
            <a:r>
              <a:rPr lang="cs-CZ" sz="2000" dirty="0" err="1" smtClean="0">
                <a:solidFill>
                  <a:srgbClr val="C09200"/>
                </a:solidFill>
              </a:rPr>
              <a:t>Studies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of</a:t>
            </a:r>
            <a:r>
              <a:rPr lang="cs-CZ" sz="2000" dirty="0" smtClean="0">
                <a:solidFill>
                  <a:srgbClr val="C09200"/>
                </a:solidFill>
              </a:rPr>
              <a:t> </a:t>
            </a:r>
            <a:r>
              <a:rPr lang="cs-CZ" sz="2000" dirty="0" err="1" smtClean="0">
                <a:solidFill>
                  <a:srgbClr val="C09200"/>
                </a:solidFill>
              </a:rPr>
              <a:t>Religions</a:t>
            </a:r>
            <a:endParaRPr lang="en-US" sz="2000" dirty="0">
              <a:solidFill>
                <a:srgbClr val="C0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69" y="446568"/>
            <a:ext cx="9158870" cy="642156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7960" y="58482"/>
            <a:ext cx="6491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Faculty of Chemical Technology</a:t>
            </a:r>
            <a:endParaRPr lang="en-US" sz="2400" smtClean="0">
              <a:solidFill>
                <a:schemeClr val="bg1"/>
              </a:solidFill>
            </a:endParaRPr>
          </a:p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-12357" y="1046682"/>
            <a:ext cx="5851841" cy="468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960" y="973488"/>
            <a:ext cx="7297220" cy="615360"/>
          </a:xfrm>
          <a:noFill/>
        </p:spPr>
        <p:txBody>
          <a:bodyPr/>
          <a:lstStyle/>
          <a:p>
            <a:r>
              <a:rPr lang="cs-CZ" sz="2400" dirty="0" err="1" smtClean="0">
                <a:latin typeface="+mn-lt"/>
              </a:rPr>
              <a:t>Doctoral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degree courses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taught</a:t>
            </a:r>
            <a:r>
              <a:rPr lang="cs-CZ" sz="2400" dirty="0" smtClean="0">
                <a:latin typeface="+mn-lt"/>
              </a:rPr>
              <a:t> in </a:t>
            </a:r>
            <a:r>
              <a:rPr lang="cs-CZ" sz="2400" dirty="0" err="1" smtClean="0">
                <a:latin typeface="+mn-lt"/>
              </a:rPr>
              <a:t>English</a:t>
            </a:r>
            <a:endParaRPr lang="en-US" sz="24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12356" y="1958740"/>
            <a:ext cx="297284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-14870" y="2427092"/>
            <a:ext cx="474751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2358" y="2873141"/>
            <a:ext cx="473264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-12357" y="3341493"/>
            <a:ext cx="473263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-14870" y="3813479"/>
            <a:ext cx="297535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-14870" y="4281831"/>
            <a:ext cx="297535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960" y="1923228"/>
            <a:ext cx="7418008" cy="4848275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err="1" smtClean="0">
                <a:solidFill>
                  <a:srgbClr val="CC0066"/>
                </a:solidFill>
              </a:rPr>
              <a:t>Analytical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en-US" sz="2000" dirty="0" smtClean="0">
                <a:solidFill>
                  <a:srgbClr val="CC0066"/>
                </a:solidFill>
              </a:rPr>
              <a:t>Chemistry</a:t>
            </a:r>
            <a:endParaRPr lang="en-US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CC0066"/>
                </a:solidFill>
              </a:rPr>
              <a:t>Chemistry </a:t>
            </a:r>
            <a:r>
              <a:rPr lang="en-US" sz="2000" dirty="0">
                <a:solidFill>
                  <a:srgbClr val="CC0066"/>
                </a:solidFill>
              </a:rPr>
              <a:t>and </a:t>
            </a:r>
            <a:r>
              <a:rPr lang="cs-CZ" sz="2000" dirty="0" err="1" smtClean="0">
                <a:solidFill>
                  <a:srgbClr val="CC0066"/>
                </a:solidFill>
              </a:rPr>
              <a:t>Chemical</a:t>
            </a:r>
            <a:r>
              <a:rPr lang="cs-CZ" sz="2000" dirty="0" smtClean="0">
                <a:solidFill>
                  <a:srgbClr val="CC0066"/>
                </a:solidFill>
              </a:rPr>
              <a:t> T</a:t>
            </a:r>
            <a:r>
              <a:rPr lang="en-US" sz="2000" dirty="0" err="1" smtClean="0">
                <a:solidFill>
                  <a:srgbClr val="CC0066"/>
                </a:solidFill>
              </a:rPr>
              <a:t>echnology</a:t>
            </a:r>
            <a:endParaRPr lang="en-US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CC0066"/>
                </a:solidFill>
              </a:rPr>
              <a:t>Chemical </a:t>
            </a:r>
            <a:r>
              <a:rPr lang="en-US" sz="2000" dirty="0">
                <a:solidFill>
                  <a:srgbClr val="CC0066"/>
                </a:solidFill>
              </a:rPr>
              <a:t>and </a:t>
            </a:r>
            <a:r>
              <a:rPr lang="cs-CZ" sz="2000" dirty="0">
                <a:solidFill>
                  <a:srgbClr val="CC0066"/>
                </a:solidFill>
              </a:rPr>
              <a:t>P</a:t>
            </a:r>
            <a:r>
              <a:rPr lang="en-US" sz="2000" dirty="0" err="1" smtClean="0">
                <a:solidFill>
                  <a:srgbClr val="CC0066"/>
                </a:solidFill>
              </a:rPr>
              <a:t>rocess</a:t>
            </a:r>
            <a:r>
              <a:rPr lang="en-US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>
                <a:solidFill>
                  <a:srgbClr val="CC0066"/>
                </a:solidFill>
              </a:rPr>
              <a:t>E</a:t>
            </a:r>
            <a:r>
              <a:rPr lang="en-US" sz="2000" dirty="0" err="1" smtClean="0">
                <a:solidFill>
                  <a:srgbClr val="CC0066"/>
                </a:solidFill>
              </a:rPr>
              <a:t>ngineering</a:t>
            </a:r>
            <a:r>
              <a:rPr lang="en-US" sz="2000" dirty="0" smtClean="0">
                <a:solidFill>
                  <a:srgbClr val="CC0066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CC0066"/>
                </a:solidFill>
              </a:rPr>
              <a:t>Chemistry </a:t>
            </a:r>
            <a:r>
              <a:rPr lang="en-US" sz="2000" dirty="0">
                <a:solidFill>
                  <a:srgbClr val="CC0066"/>
                </a:solidFill>
              </a:rPr>
              <a:t>and </a:t>
            </a:r>
            <a:r>
              <a:rPr lang="cs-CZ" sz="2000" dirty="0" smtClean="0">
                <a:solidFill>
                  <a:srgbClr val="CC0066"/>
                </a:solidFill>
              </a:rPr>
              <a:t>T</a:t>
            </a:r>
            <a:r>
              <a:rPr lang="en-US" sz="2000" dirty="0" err="1" smtClean="0">
                <a:solidFill>
                  <a:srgbClr val="CC0066"/>
                </a:solidFill>
              </a:rPr>
              <a:t>echnology</a:t>
            </a:r>
            <a:r>
              <a:rPr lang="en-US" sz="2000" dirty="0" smtClean="0">
                <a:solidFill>
                  <a:srgbClr val="CC0066"/>
                </a:solidFill>
              </a:rPr>
              <a:t> </a:t>
            </a:r>
            <a:r>
              <a:rPr lang="en-US" sz="2000" dirty="0">
                <a:solidFill>
                  <a:srgbClr val="CC0066"/>
                </a:solidFill>
              </a:rPr>
              <a:t>of </a:t>
            </a:r>
            <a:r>
              <a:rPr lang="cs-CZ" sz="2000" dirty="0" err="1" smtClean="0">
                <a:solidFill>
                  <a:srgbClr val="CC0066"/>
                </a:solidFill>
              </a:rPr>
              <a:t>Materials</a:t>
            </a:r>
            <a:endParaRPr lang="en-US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err="1" smtClean="0">
                <a:solidFill>
                  <a:srgbClr val="CC0066"/>
                </a:solidFill>
              </a:rPr>
              <a:t>Inorganic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 err="1" smtClean="0">
                <a:solidFill>
                  <a:srgbClr val="CC0066"/>
                </a:solidFill>
              </a:rPr>
              <a:t>Chemistry</a:t>
            </a:r>
            <a:endParaRPr lang="en-US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err="1" smtClean="0">
                <a:solidFill>
                  <a:srgbClr val="CC0066"/>
                </a:solidFill>
              </a:rPr>
              <a:t>Organic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 err="1" smtClean="0">
                <a:solidFill>
                  <a:srgbClr val="CC0066"/>
                </a:solidFill>
              </a:rPr>
              <a:t>Chemistry</a:t>
            </a:r>
            <a:endParaRPr lang="en-US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993366"/>
              </a:buClr>
              <a:buSzPct val="150000"/>
              <a:buNone/>
            </a:pPr>
            <a:endParaRPr lang="cs-CZ" sz="2000" dirty="0">
              <a:solidFill>
                <a:srgbClr val="CC006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000" dirty="0">
              <a:solidFill>
                <a:srgbClr val="CC0066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-46100" y="4696781"/>
            <a:ext cx="300658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cs-CZ" dirty="0">
                <a:solidFill>
                  <a:srgbClr val="CC0066"/>
                </a:solidFill>
              </a:rPr>
              <a:t> </a:t>
            </a:r>
            <a:r>
              <a:rPr lang="cs-CZ" dirty="0" smtClean="0">
                <a:solidFill>
                  <a:srgbClr val="CC0066"/>
                </a:solidFill>
              </a:rPr>
              <a:t>         </a:t>
            </a:r>
            <a:r>
              <a:rPr lang="cs-CZ" sz="2000" dirty="0" err="1" smtClean="0">
                <a:solidFill>
                  <a:srgbClr val="CC0066"/>
                </a:solidFill>
              </a:rPr>
              <a:t>Physical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 err="1" smtClean="0">
                <a:solidFill>
                  <a:srgbClr val="CC0066"/>
                </a:solidFill>
              </a:rPr>
              <a:t>Chemistry</a:t>
            </a:r>
            <a:endParaRPr lang="en-US" sz="20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862"/>
            <a:ext cx="9144000" cy="641813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2AC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7960" y="58482"/>
            <a:ext cx="8087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Faculty of Electrical Engineering and Informatics</a:t>
            </a:r>
            <a:endParaRPr lang="en-US" sz="2400" smtClean="0">
              <a:solidFill>
                <a:schemeClr val="bg1"/>
              </a:solidFill>
            </a:endParaRPr>
          </a:p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1046682"/>
            <a:ext cx="6876585" cy="468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960" y="973488"/>
            <a:ext cx="7297220" cy="615360"/>
          </a:xfrm>
          <a:noFill/>
        </p:spPr>
        <p:txBody>
          <a:bodyPr/>
          <a:lstStyle/>
          <a:p>
            <a:pPr eaLnBrk="1" hangingPunct="1"/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Doctoral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degree courses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taught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English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971097"/>
            <a:ext cx="462327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-1" y="2462717"/>
            <a:ext cx="749626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7960" y="1923228"/>
            <a:ext cx="8249581" cy="276505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9999"/>
              </a:buClr>
              <a:buSzPct val="150000"/>
              <a:buNone/>
            </a:pP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000" dirty="0" err="1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lectrical</a:t>
            </a:r>
            <a:r>
              <a:rPr lang="en-US" sz="2000" dirty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000" dirty="0" err="1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ngineering</a:t>
            </a:r>
            <a:r>
              <a:rPr lang="en-US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 err="1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nformatics</a:t>
            </a:r>
            <a:endParaRPr lang="cs-CZ" sz="2000" dirty="0" smtClean="0">
              <a:solidFill>
                <a:srgbClr val="2AC2C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buClr>
                <a:srgbClr val="009999"/>
              </a:buClr>
              <a:buSzPct val="150000"/>
            </a:pPr>
            <a:r>
              <a:rPr lang="cs-CZ" sz="2000" dirty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000" dirty="0" err="1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dirty="0" err="1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cs-CZ" sz="2000" dirty="0" smtClean="0">
                <a:solidFill>
                  <a:srgbClr val="2AC2C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Technologies</a:t>
            </a:r>
            <a:endParaRPr lang="en-US" sz="2000" dirty="0">
              <a:solidFill>
                <a:srgbClr val="2AC2C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-43464" y="797146"/>
            <a:ext cx="8533259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2894" y="437270"/>
            <a:ext cx="9229787" cy="69223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-44034" y="3728830"/>
            <a:ext cx="8228367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Transport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infrastructure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logistics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technologies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44034" y="4238230"/>
            <a:ext cx="596500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signal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44034" y="4736788"/>
            <a:ext cx="697841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risk management 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-44034" y="5228463"/>
            <a:ext cx="672549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Cultural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gender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interreligious</a:t>
            </a: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dialogue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-43464" y="5698851"/>
            <a:ext cx="519460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Art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restoration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technologies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-42894" y="6137943"/>
            <a:ext cx="419871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management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care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-42894" y="758510"/>
            <a:ext cx="8109532" cy="511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cs-CZ" sz="3200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Fields</a:t>
            </a:r>
            <a:r>
              <a:rPr lang="cs-CZ" sz="32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3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scientific</a:t>
            </a:r>
            <a:r>
              <a:rPr lang="cs-CZ" sz="3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interests</a:t>
            </a:r>
            <a:r>
              <a:rPr lang="cs-CZ" sz="3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32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cooperation</a:t>
            </a:r>
            <a:endParaRPr lang="cs-CZ" sz="3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-44034" y="3263468"/>
            <a:ext cx="672549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cs-CZ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aterials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science and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nanotechnologies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field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chemistry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19584" y="1570803"/>
            <a:ext cx="5824415" cy="52871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663428"/>
            <a:ext cx="7772400" cy="484530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+mn-lt"/>
              </a:rPr>
              <a:t>Research, Science </a:t>
            </a:r>
            <a:r>
              <a:rPr lang="en-US" sz="3200">
                <a:solidFill>
                  <a:srgbClr val="FF0000"/>
                </a:solidFill>
                <a:latin typeface="+mn-lt"/>
              </a:rPr>
              <a:t>&amp;</a:t>
            </a:r>
            <a:r>
              <a:rPr lang="cs-CZ" sz="3200">
                <a:solidFill>
                  <a:srgbClr val="FF0000"/>
                </a:solidFill>
                <a:latin typeface="+mn-lt"/>
              </a:rPr>
              <a:t> Technology </a:t>
            </a:r>
            <a:r>
              <a:rPr lang="cs-CZ" sz="3200" smtClean="0">
                <a:solidFill>
                  <a:srgbClr val="FF0000"/>
                </a:solidFill>
                <a:latin typeface="+mn-lt"/>
              </a:rPr>
              <a:t>Transfer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319617"/>
            <a:ext cx="8686800" cy="42813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 err="1" smtClean="0"/>
              <a:t>Ranks</a:t>
            </a:r>
            <a:r>
              <a:rPr lang="cs-CZ" sz="1600" dirty="0" smtClean="0"/>
              <a:t> </a:t>
            </a:r>
            <a:r>
              <a:rPr lang="cs-CZ" sz="1600" dirty="0" err="1" smtClean="0"/>
              <a:t>among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/>
              <a:t>top 10 </a:t>
            </a:r>
            <a:r>
              <a:rPr lang="cs-CZ" sz="1600" dirty="0" smtClean="0"/>
              <a:t>Czech </a:t>
            </a:r>
            <a:r>
              <a:rPr lang="cs-CZ" sz="1600" dirty="0" err="1"/>
              <a:t>universities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/>
              <a:t>Universal </a:t>
            </a:r>
            <a:r>
              <a:rPr lang="cs-CZ" sz="1600" dirty="0" err="1"/>
              <a:t>scale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scientific</a:t>
            </a:r>
            <a:r>
              <a:rPr lang="cs-CZ" sz="1600" dirty="0"/>
              <a:t> </a:t>
            </a:r>
            <a:r>
              <a:rPr lang="cs-CZ" sz="1600" dirty="0" err="1"/>
              <a:t>disciplines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 err="1"/>
              <a:t>Fundamental</a:t>
            </a:r>
            <a:r>
              <a:rPr lang="cs-CZ" sz="1600" dirty="0"/>
              <a:t> and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/>
              <a:t>research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 smtClean="0"/>
              <a:t>270 </a:t>
            </a:r>
            <a:r>
              <a:rPr lang="cs-CZ" sz="1600" dirty="0" err="1"/>
              <a:t>publications</a:t>
            </a:r>
            <a:r>
              <a:rPr lang="cs-CZ" sz="1600" dirty="0"/>
              <a:t> in </a:t>
            </a:r>
            <a:r>
              <a:rPr lang="cs-CZ" sz="1600" dirty="0" err="1"/>
              <a:t>impacted</a:t>
            </a:r>
            <a:r>
              <a:rPr lang="cs-CZ" sz="1600" dirty="0"/>
              <a:t> </a:t>
            </a:r>
            <a:r>
              <a:rPr lang="cs-CZ" sz="1600" dirty="0" err="1"/>
              <a:t>journals</a:t>
            </a:r>
            <a:r>
              <a:rPr lang="cs-CZ" sz="1600" dirty="0"/>
              <a:t> per </a:t>
            </a:r>
            <a:r>
              <a:rPr lang="cs-CZ" sz="1600" dirty="0" err="1"/>
              <a:t>year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/>
              <a:t>International </a:t>
            </a:r>
            <a:r>
              <a:rPr lang="cs-CZ" sz="1600" dirty="0" err="1"/>
              <a:t>cooperation</a:t>
            </a:r>
            <a:r>
              <a:rPr lang="cs-CZ" sz="1600" dirty="0"/>
              <a:t> &amp; </a:t>
            </a:r>
            <a:r>
              <a:rPr lang="cs-CZ" sz="1600" dirty="0" err="1"/>
              <a:t>projects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 err="1"/>
              <a:t>Tens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scientific</a:t>
            </a:r>
            <a:r>
              <a:rPr lang="cs-CZ" sz="1600" dirty="0"/>
              <a:t> </a:t>
            </a:r>
            <a:r>
              <a:rPr lang="cs-CZ" sz="1600" dirty="0" err="1"/>
              <a:t>conferences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smtClean="0"/>
              <a:t>360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/>
              <a:t>service</a:t>
            </a:r>
            <a:r>
              <a:rPr lang="cs-CZ" sz="1600" dirty="0"/>
              <a:t> </a:t>
            </a:r>
            <a:r>
              <a:rPr lang="cs-CZ" sz="1600" dirty="0" err="1"/>
              <a:t>contracts</a:t>
            </a:r>
            <a:r>
              <a:rPr lang="cs-CZ" sz="1600" dirty="0"/>
              <a:t> </a:t>
            </a:r>
            <a:endParaRPr lang="cs-CZ" sz="1600" dirty="0" smtClean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 smtClean="0"/>
              <a:t>4 </a:t>
            </a:r>
            <a:r>
              <a:rPr lang="cs-CZ" sz="1600" dirty="0" err="1"/>
              <a:t>new</a:t>
            </a:r>
            <a:r>
              <a:rPr lang="cs-CZ" sz="1600" dirty="0"/>
              <a:t> </a:t>
            </a:r>
            <a:r>
              <a:rPr lang="cs-CZ" sz="1600" dirty="0" err="1"/>
              <a:t>patents</a:t>
            </a:r>
            <a:r>
              <a:rPr lang="cs-CZ" sz="1600" dirty="0"/>
              <a:t> &amp; 5 </a:t>
            </a:r>
            <a:r>
              <a:rPr lang="cs-CZ" sz="1600" dirty="0" err="1"/>
              <a:t>applied</a:t>
            </a:r>
            <a:r>
              <a:rPr lang="cs-CZ" sz="1600" dirty="0"/>
              <a:t> </a:t>
            </a:r>
            <a:r>
              <a:rPr lang="cs-CZ" sz="1600" dirty="0" err="1"/>
              <a:t>samples</a:t>
            </a:r>
            <a:endParaRPr lang="cs-CZ" sz="1600" dirty="0"/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dirty="0"/>
              <a:t>Centre </a:t>
            </a:r>
            <a:r>
              <a:rPr lang="cs-CZ" sz="1600" dirty="0" err="1"/>
              <a:t>for</a:t>
            </a:r>
            <a:r>
              <a:rPr lang="cs-CZ" sz="1600" dirty="0"/>
              <a:t> Technology &amp; </a:t>
            </a:r>
            <a:r>
              <a:rPr lang="cs-CZ" sz="1600" dirty="0" err="1" smtClean="0"/>
              <a:t>Knowledge</a:t>
            </a:r>
            <a:r>
              <a:rPr lang="cs-CZ" sz="1600" dirty="0" smtClean="0"/>
              <a:t> Transfer</a:t>
            </a:r>
            <a:endParaRPr lang="cs-CZ" sz="16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GB" altLang="cs-CZ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9546" y="535260"/>
            <a:ext cx="7772400" cy="7112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+mn-lt"/>
              </a:rPr>
              <a:t>1,142 </a:t>
            </a:r>
            <a:r>
              <a:rPr lang="cs-CZ" sz="3200" dirty="0">
                <a:solidFill>
                  <a:schemeClr val="bg1"/>
                </a:solidFill>
                <a:latin typeface="+mn-lt"/>
              </a:rPr>
              <a:t>University </a:t>
            </a:r>
            <a:r>
              <a:rPr lang="cs-CZ" sz="3200" dirty="0" err="1">
                <a:solidFill>
                  <a:schemeClr val="bg1"/>
                </a:solidFill>
                <a:latin typeface="+mn-lt"/>
              </a:rPr>
              <a:t>Employees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ovéPole 1"/>
          <p:cNvSpPr txBox="1"/>
          <p:nvPr/>
        </p:nvSpPr>
        <p:spPr>
          <a:xfrm>
            <a:off x="534660" y="1363740"/>
            <a:ext cx="2383221" cy="2152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/>
                </a:solidFill>
              </a:rPr>
              <a:t>608 </a:t>
            </a:r>
            <a:r>
              <a:rPr lang="cs-CZ" sz="2000" dirty="0" err="1">
                <a:solidFill>
                  <a:schemeClr val="bg1"/>
                </a:solidFill>
              </a:rPr>
              <a:t>Academic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Staff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7" name="TextovéPole 1"/>
          <p:cNvSpPr txBox="1"/>
          <p:nvPr/>
        </p:nvSpPr>
        <p:spPr>
          <a:xfrm>
            <a:off x="534660" y="6248400"/>
            <a:ext cx="1569163" cy="1858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/>
                </a:solidFill>
              </a:rPr>
              <a:t>534 </a:t>
            </a:r>
            <a:r>
              <a:rPr lang="cs-CZ" sz="2000" dirty="0" err="1" smtClean="0">
                <a:solidFill>
                  <a:schemeClr val="bg1"/>
                </a:solidFill>
              </a:rPr>
              <a:t>Others</a:t>
            </a:r>
            <a:endParaRPr 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654723"/>
              </p:ext>
            </p:extLst>
          </p:nvPr>
        </p:nvGraphicFramePr>
        <p:xfrm>
          <a:off x="1726270" y="1748234"/>
          <a:ext cx="6822000" cy="48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762500" y="1471348"/>
            <a:ext cx="221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Professors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62500" y="5754914"/>
            <a:ext cx="2457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Senior </a:t>
            </a:r>
            <a:r>
              <a:rPr lang="cs-CZ" sz="1600" dirty="0" err="1" smtClean="0">
                <a:solidFill>
                  <a:schemeClr val="bg1"/>
                </a:solidFill>
              </a:rPr>
              <a:t>Lecturers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34718" y="2525190"/>
            <a:ext cx="1138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Lecturers</a:t>
            </a:r>
            <a:endParaRPr lang="cs-CZ" sz="1600" dirty="0">
              <a:solidFill>
                <a:schemeClr val="bg1"/>
              </a:solidFill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499372"/>
              </p:ext>
            </p:extLst>
          </p:nvPr>
        </p:nvGraphicFramePr>
        <p:xfrm>
          <a:off x="1158374" y="1011467"/>
          <a:ext cx="6972705" cy="532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0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4" y="690496"/>
            <a:ext cx="7831015" cy="810733"/>
          </a:xfrm>
        </p:spPr>
        <p:txBody>
          <a:bodyPr>
            <a:noAutofit/>
          </a:bodyPr>
          <a:lstStyle/>
          <a:p>
            <a:r>
              <a:rPr lang="cs-CZ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Recent </a:t>
            </a:r>
            <a:r>
              <a:rPr 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Major Investments</a:t>
            </a:r>
            <a:br>
              <a:rPr 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building modern infrastructure</a:t>
            </a:r>
            <a:endParaRPr lang="cs-CZ" sz="320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87484" y="1695463"/>
            <a:ext cx="8656516" cy="646331"/>
          </a:xfrm>
          <a:prstGeom prst="rect">
            <a:avLst/>
          </a:prstGeom>
          <a:solidFill>
            <a:srgbClr val="434C5F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Faculty of </a:t>
            </a:r>
            <a:r>
              <a:rPr lang="cs-CZ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Chemical</a:t>
            </a:r>
            <a:r>
              <a:rPr lang="cs-CZ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Technology</a:t>
            </a:r>
          </a:p>
          <a:p>
            <a:r>
              <a:rPr lang="cs-CZ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campus</a:t>
            </a:r>
            <a:r>
              <a:rPr lang="cs-CZ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&amp;</a:t>
            </a:r>
            <a:r>
              <a:rPr lang="cs-CZ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sports</a:t>
            </a:r>
            <a:r>
              <a:rPr lang="cs-CZ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facilities</a:t>
            </a:r>
            <a:endParaRPr lang="cs-CZ" dirty="0" smtClean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Data\vawa3219\Dokumenty\ 2015\OBRÁZKY-foto-PPT\FChT-nová kampus\FChT+aula_DSC_0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4" y="2494194"/>
            <a:ext cx="5719231" cy="41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16" y="2494194"/>
            <a:ext cx="2968983" cy="22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18" y="4397934"/>
            <a:ext cx="2968981" cy="22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4" y="601289"/>
            <a:ext cx="7831015" cy="601036"/>
          </a:xfrm>
        </p:spPr>
        <p:txBody>
          <a:bodyPr>
            <a:normAutofit/>
          </a:bodyPr>
          <a:lstStyle/>
          <a:p>
            <a:r>
              <a:rPr lang="en-GB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European </a:t>
            </a:r>
            <a:r>
              <a:rPr lang="en-GB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Regional Development Fund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87484" y="1506278"/>
            <a:ext cx="8656516" cy="646331"/>
          </a:xfrm>
          <a:prstGeom prst="rect">
            <a:avLst/>
          </a:prstGeom>
          <a:solidFill>
            <a:srgbClr val="434C5F"/>
          </a:solidFill>
        </p:spPr>
        <p:txBody>
          <a:bodyPr wrap="square" rtlCol="0">
            <a:spAutoFit/>
          </a:bodyPr>
          <a:lstStyle/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       </a:t>
            </a:r>
            <a:r>
              <a:rPr lang="cs-CZ" spc="-10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Reconstruction</a:t>
            </a: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historical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building</a:t>
            </a:r>
            <a:endParaRPr lang="cs-CZ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       University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IT Centre in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city centre</a:t>
            </a:r>
            <a:endParaRPr lang="en-GB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84" y="2375557"/>
            <a:ext cx="5799220" cy="40675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7484" y="1452926"/>
            <a:ext cx="176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UNIT</a:t>
            </a:r>
            <a:endParaRPr lang="cs-CZ" sz="400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422" y="4091925"/>
            <a:ext cx="2864578" cy="235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704" y="2375555"/>
            <a:ext cx="2857296" cy="199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5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550" y="446567"/>
            <a:ext cx="5886450" cy="5657578"/>
          </a:xfrm>
          <a:prstGeom prst="rect">
            <a:avLst/>
          </a:prstGeom>
        </p:spPr>
      </p:pic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653323" y="3510909"/>
            <a:ext cx="3704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dirty="0" smtClean="0">
                <a:solidFill>
                  <a:srgbClr val="ED1C24"/>
                </a:solidFill>
              </a:rPr>
              <a:t>www.uni-pardubice.eu</a:t>
            </a:r>
            <a:endParaRPr lang="cs-CZ" sz="2400" b="1" dirty="0">
              <a:solidFill>
                <a:srgbClr val="ED1C24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69" y="875849"/>
            <a:ext cx="2170112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657" y="4699140"/>
            <a:ext cx="2876550" cy="168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louk 12"/>
          <p:cNvSpPr/>
          <p:nvPr/>
        </p:nvSpPr>
        <p:spPr bwMode="auto">
          <a:xfrm>
            <a:off x="1814794" y="1357795"/>
            <a:ext cx="5268913" cy="1563688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" name="Oblouk 13"/>
          <p:cNvSpPr/>
          <p:nvPr/>
        </p:nvSpPr>
        <p:spPr bwMode="auto">
          <a:xfrm>
            <a:off x="1814794" y="1278420"/>
            <a:ext cx="5181600" cy="1838325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5" name="Oblouk 14"/>
          <p:cNvSpPr/>
          <p:nvPr/>
        </p:nvSpPr>
        <p:spPr bwMode="auto">
          <a:xfrm>
            <a:off x="2025932" y="1357795"/>
            <a:ext cx="5057775" cy="17589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6" name="Oblouk 15"/>
          <p:cNvSpPr/>
          <p:nvPr/>
        </p:nvSpPr>
        <p:spPr bwMode="auto">
          <a:xfrm>
            <a:off x="1944969" y="1278420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cxnSp>
        <p:nvCxnSpPr>
          <p:cNvPr id="17" name="Přímá spojnice se šipkou 14"/>
          <p:cNvCxnSpPr>
            <a:cxnSpLocks noChangeShapeType="1"/>
          </p:cNvCxnSpPr>
          <p:nvPr/>
        </p:nvCxnSpPr>
        <p:spPr bwMode="auto">
          <a:xfrm>
            <a:off x="1814794" y="127842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8" name="Přímá spojnice se šipkou 17"/>
          <p:cNvCxnSpPr>
            <a:cxnSpLocks noChangeShapeType="1"/>
          </p:cNvCxnSpPr>
          <p:nvPr/>
        </p:nvCxnSpPr>
        <p:spPr bwMode="auto">
          <a:xfrm>
            <a:off x="1718268" y="1870080"/>
            <a:ext cx="5278126" cy="1445468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Přímá spojnice se šipkou 21"/>
          <p:cNvCxnSpPr>
            <a:cxnSpLocks noChangeShapeType="1"/>
          </p:cNvCxnSpPr>
          <p:nvPr/>
        </p:nvCxnSpPr>
        <p:spPr bwMode="auto">
          <a:xfrm flipV="1">
            <a:off x="2178332" y="5024920"/>
            <a:ext cx="0" cy="682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" name="Přímá spojnice se šipkou 19"/>
          <p:cNvCxnSpPr>
            <a:cxnSpLocks noChangeShapeType="1"/>
          </p:cNvCxnSpPr>
          <p:nvPr/>
        </p:nvCxnSpPr>
        <p:spPr bwMode="auto">
          <a:xfrm flipH="1">
            <a:off x="2178332" y="3315548"/>
            <a:ext cx="4818062" cy="2058988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bdélník 20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7484" y="1514225"/>
            <a:ext cx="8656516" cy="646331"/>
          </a:xfrm>
          <a:prstGeom prst="rect">
            <a:avLst/>
          </a:prstGeom>
          <a:solidFill>
            <a:srgbClr val="434C5F"/>
          </a:solidFill>
        </p:spPr>
        <p:txBody>
          <a:bodyPr wrap="square" rtlCol="0">
            <a:spAutoFit/>
          </a:bodyPr>
          <a:lstStyle/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          New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capacities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transport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engineering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disciplines</a:t>
            </a:r>
            <a:endParaRPr lang="cs-CZ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</a:t>
            </a: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cs-CZ" spc="-10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Educational</a:t>
            </a: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Reseach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Centre </a:t>
            </a: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 Transport</a:t>
            </a:r>
            <a:endParaRPr lang="en-GB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84" y="2379263"/>
            <a:ext cx="5730632" cy="394851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7484" y="1460873"/>
            <a:ext cx="176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VVCD</a:t>
            </a:r>
            <a:endParaRPr lang="cs-CZ" sz="4000" dirty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7484" y="593855"/>
            <a:ext cx="7831015" cy="60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European Regional Development Fund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116" y="2379263"/>
            <a:ext cx="2925884" cy="22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116" y="4353520"/>
            <a:ext cx="2925884" cy="19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4242" y="1167721"/>
            <a:ext cx="8656516" cy="923330"/>
          </a:xfrm>
          <a:prstGeom prst="rect">
            <a:avLst/>
          </a:prstGeom>
          <a:solidFill>
            <a:srgbClr val="434C5F"/>
          </a:solidFill>
        </p:spPr>
        <p:txBody>
          <a:bodyPr wrap="square" rtlCol="0">
            <a:spAutoFit/>
          </a:bodyPr>
          <a:lstStyle/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	    </a:t>
            </a:r>
            <a:r>
              <a:rPr lang="en-GB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Reconstruction </a:t>
            </a:r>
            <a:endParaRPr lang="cs-CZ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	    Research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capacities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for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Materials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Science and </a:t>
            </a:r>
            <a:r>
              <a:rPr lang="cs-CZ" spc="-10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Nanotechnologies</a:t>
            </a: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	    </a:t>
            </a:r>
            <a:r>
              <a:rPr lang="en-GB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 the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GB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ity</a:t>
            </a:r>
            <a:r>
              <a:rPr lang="en-GB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GB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entre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7484" y="1484459"/>
            <a:ext cx="214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CEMNAT</a:t>
            </a:r>
            <a:endParaRPr lang="cs-CZ" sz="400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7484" y="601289"/>
            <a:ext cx="7831015" cy="60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European Regional Development Fund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3" descr="D:\Data\luka3334\Plocha\foto\cemnat\foto cemnat 22_11_2016\DSC_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12495" y="2469376"/>
            <a:ext cx="4520367" cy="40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42" y="2227274"/>
            <a:ext cx="4620357" cy="236596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42" y="4487333"/>
            <a:ext cx="4620358" cy="229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7484" y="1514226"/>
            <a:ext cx="8656516" cy="646331"/>
          </a:xfrm>
          <a:prstGeom prst="rect">
            <a:avLst/>
          </a:prstGeom>
          <a:solidFill>
            <a:srgbClr val="434C5F"/>
          </a:solidFill>
        </p:spPr>
        <p:txBody>
          <a:bodyPr wrap="square" rtlCol="0">
            <a:spAutoFit/>
          </a:bodyPr>
          <a:lstStyle/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lang="en-GB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Reconstruction </a:t>
            </a:r>
            <a:endParaRPr lang="cs-CZ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lang="en-GB" spc="-10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Lectur</a:t>
            </a:r>
            <a:r>
              <a:rPr lang="cs-CZ" spc="-10" dirty="0" err="1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ing</a:t>
            </a:r>
            <a:r>
              <a:rPr lang="en-GB" spc="-10" dirty="0" smtClean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H</a:t>
            </a:r>
            <a:r>
              <a:rPr lang="en-GB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alls</a:t>
            </a:r>
            <a:r>
              <a:rPr lang="en-GB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and Soft Labs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cs-CZ" spc="-1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University </a:t>
            </a:r>
            <a:r>
              <a:rPr lang="cs-CZ" spc="-10" dirty="0" err="1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Campus</a:t>
            </a:r>
            <a:endParaRPr lang="en-GB" spc="-10" dirty="0">
              <a:solidFill>
                <a:schemeClr val="bg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7484" y="1460874"/>
            <a:ext cx="176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VAP</a:t>
            </a:r>
            <a:endParaRPr lang="cs-CZ" sz="400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7484" y="593855"/>
            <a:ext cx="7831015" cy="60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European Regional Development Fund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039" y="2401713"/>
            <a:ext cx="3000961" cy="24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039" y="4474128"/>
            <a:ext cx="3000961" cy="19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Data\luka3334\Plocha\fr\DSC_18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5" y="2401713"/>
            <a:ext cx="5655554" cy="40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567"/>
            <a:ext cx="9164098" cy="641143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818082"/>
            <a:ext cx="7191375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" y="1629358"/>
            <a:ext cx="187340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7434" y="2084933"/>
            <a:ext cx="267629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-9525" y="2548894"/>
            <a:ext cx="168964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760070"/>
            <a:ext cx="7772400" cy="5595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+mn-lt"/>
              </a:rPr>
              <a:t>International 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Cooperation</a:t>
            </a:r>
            <a:r>
              <a:rPr lang="cs-CZ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in Education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87485" y="1633148"/>
            <a:ext cx="8686800" cy="203585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Tx/>
              <a:buChar char="•"/>
            </a:pPr>
            <a:r>
              <a:rPr lang="en-GB" sz="1600" dirty="0" smtClean="0"/>
              <a:t>ERASMUS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GB" sz="1600" dirty="0"/>
          </a:p>
          <a:p>
            <a:pPr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Tx/>
              <a:buChar char="•"/>
            </a:pPr>
            <a:r>
              <a:rPr lang="cs-CZ" sz="1600" dirty="0" smtClean="0"/>
              <a:t>ERASMUS MUNDUS</a:t>
            </a:r>
            <a:endParaRPr lang="en-GB" sz="1600" dirty="0"/>
          </a:p>
          <a:p>
            <a:pPr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Tx/>
              <a:buChar char="•"/>
            </a:pPr>
            <a:r>
              <a:rPr lang="en-GB" sz="1600" dirty="0"/>
              <a:t> CEEPUS</a:t>
            </a:r>
            <a:endParaRPr lang="cs-CZ" sz="1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289176" y="5485681"/>
            <a:ext cx="3748339" cy="93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cs-CZ" sz="2400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400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ver</a:t>
            </a:r>
            <a:r>
              <a:rPr lang="cs-CZ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350 </a:t>
            </a:r>
            <a:r>
              <a:rPr lang="cs-CZ" sz="2400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institutions</a:t>
            </a:r>
            <a:endParaRPr lang="cs-CZ" sz="2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cs-CZ" sz="24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sz="240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 40 </a:t>
            </a:r>
            <a:r>
              <a:rPr lang="cs-CZ" sz="2400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endParaRPr lang="en-GB" sz="24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" y="3652283"/>
            <a:ext cx="7191375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ea typeface="+mj-ea"/>
                <a:cs typeface="+mj-cs"/>
              </a:rPr>
              <a:t>International Cooperation</a:t>
            </a:r>
            <a:r>
              <a:rPr lang="cs-CZ" sz="32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GB" sz="3200" dirty="0">
                <a:solidFill>
                  <a:srgbClr val="FF0000"/>
                </a:solidFill>
                <a:ea typeface="+mj-ea"/>
                <a:cs typeface="+mj-cs"/>
              </a:rPr>
              <a:t>in </a:t>
            </a:r>
            <a:r>
              <a:rPr lang="cs-CZ" sz="3200" dirty="0" err="1" smtClean="0">
                <a:solidFill>
                  <a:srgbClr val="FF0000"/>
                </a:solidFill>
                <a:ea typeface="+mj-ea"/>
                <a:cs typeface="+mj-cs"/>
              </a:rPr>
              <a:t>Research</a:t>
            </a:r>
            <a:endParaRPr lang="cs-CZ" sz="32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" y="4507748"/>
            <a:ext cx="215152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Joint </a:t>
            </a:r>
            <a:r>
              <a:rPr lang="cs-CZ" sz="1600" dirty="0" err="1" smtClean="0">
                <a:solidFill>
                  <a:schemeClr val="tx1"/>
                </a:solidFill>
              </a:rPr>
              <a:t>projects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" y="5009052"/>
            <a:ext cx="340715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PhD </a:t>
            </a:r>
            <a:r>
              <a:rPr lang="en-US" sz="16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&amp;</a:t>
            </a:r>
            <a:r>
              <a:rPr lang="cs-CZ" sz="16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Postdoc</a:t>
            </a:r>
            <a:r>
              <a:rPr lang="cs-CZ" sz="1600" dirty="0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programmes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-9525" y="5485681"/>
            <a:ext cx="383745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Technology </a:t>
            </a: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&amp;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Knowledge</a:t>
            </a:r>
            <a:r>
              <a:rPr lang="cs-CZ" sz="1600" dirty="0" smtClean="0">
                <a:solidFill>
                  <a:schemeClr val="tx1"/>
                </a:solidFill>
              </a:rPr>
              <a:t> Transfer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" y="5958652"/>
            <a:ext cx="339762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lnSpc>
                <a:spcPct val="110000"/>
              </a:lnSpc>
              <a:spcAft>
                <a:spcPct val="25000"/>
              </a:spcAft>
              <a:buClr>
                <a:srgbClr val="FE0000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tx1"/>
                </a:solidFill>
              </a:rPr>
              <a:t>Conferences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Tahoma" panose="020B0604030504040204" pitchFamily="34" charset="0"/>
                <a:cs typeface="Arial" panose="020B0604020202020204" pitchFamily="34" charset="0"/>
              </a:rPr>
              <a:t>&amp;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symposiums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09282" y="446568"/>
            <a:ext cx="1233889" cy="4832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8" y="430042"/>
            <a:ext cx="9144000" cy="6427958"/>
          </a:xfrm>
          <a:prstGeom prst="rect">
            <a:avLst/>
          </a:prstGeom>
          <a:effectLst/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2132494"/>
            <a:ext cx="2016724" cy="483643"/>
          </a:xfrm>
        </p:spPr>
        <p:txBody>
          <a:bodyPr>
            <a:normAutofit fontScale="90000"/>
          </a:bodyPr>
          <a:lstStyle/>
          <a:p>
            <a:r>
              <a:rPr 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Erasmus+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  <a:endParaRPr lang="cs-C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7485" y="1128834"/>
            <a:ext cx="2775260" cy="93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214</a:t>
            </a:r>
            <a:r>
              <a:rPr lang="en-GB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Universities</a:t>
            </a:r>
            <a:endParaRPr lang="cs-CZ" sz="2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324</a:t>
            </a:r>
            <a:r>
              <a:rPr lang="en-GB" sz="24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Agreements</a:t>
            </a:r>
            <a:endParaRPr lang="en-GB" sz="24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87485" y="446567"/>
            <a:ext cx="8027865" cy="757502"/>
          </a:xfrm>
        </p:spPr>
        <p:txBody>
          <a:bodyPr>
            <a:noAutofit/>
          </a:bodyPr>
          <a:lstStyle/>
          <a:p>
            <a:pPr lvl="0"/>
            <a:r>
              <a:rPr lang="cs-CZ" altLang="cs-CZ" sz="2400" b="1" dirty="0" smtClean="0">
                <a:solidFill>
                  <a:schemeClr val="bg2">
                    <a:lumMod val="9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cs-CZ" sz="2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Door</a:t>
            </a:r>
            <a:r>
              <a:rPr 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2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Scientific</a:t>
            </a:r>
            <a:r>
              <a:rPr 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altLang="cs-CZ" sz="24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9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474" y="2780720"/>
            <a:ext cx="2474874" cy="16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225" y="2780719"/>
            <a:ext cx="25495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4" y="4536905"/>
            <a:ext cx="2492266" cy="1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474" y="4536907"/>
            <a:ext cx="2474875" cy="1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ighslide J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474" y="1090783"/>
            <a:ext cx="2481985" cy="163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5" y="2780720"/>
            <a:ext cx="2492265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Grp="1" noChangeAspect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4" y="1103458"/>
            <a:ext cx="2483212" cy="16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026" y="4536905"/>
            <a:ext cx="2553724" cy="165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87485" y="58482"/>
            <a:ext cx="855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University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Pardubice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87485" y="6199414"/>
            <a:ext cx="855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Communicating</a:t>
            </a:r>
            <a:r>
              <a:rPr 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Science</a:t>
            </a:r>
            <a:r>
              <a:rPr lang="cs-CZ" alt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cs-CZ" sz="2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lang="cs-CZ" sz="2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plus </a:t>
            </a:r>
            <a:r>
              <a:rPr lang="en-US" alt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altLang="cs-CZ" sz="24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 popularization</a:t>
            </a:r>
            <a:endParaRPr lang="en-US" sz="2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78" y="1090783"/>
            <a:ext cx="2540472" cy="162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490" y="427814"/>
            <a:ext cx="9089510" cy="6086339"/>
          </a:xfrm>
          <a:prstGeom prst="rect">
            <a:avLst/>
          </a:prstGeom>
          <a:blipFill dpi="0" rotWithShape="1">
            <a:blip r:embed="rId2" cstate="email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641126"/>
            <a:ext cx="7772400" cy="518012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+mn-lt"/>
              </a:rPr>
              <a:t>Infrastructure </a:t>
            </a:r>
            <a:r>
              <a:rPr lang="en-US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+mn-lt"/>
              </a:rPr>
              <a:t>Support Services</a:t>
            </a:r>
            <a:endParaRPr lang="cs-CZ" sz="320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87485" y="1405507"/>
            <a:ext cx="8686800" cy="45173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Modern campus and </a:t>
            </a:r>
            <a:r>
              <a:rPr lang="cs-CZ" sz="1600" smtClean="0">
                <a:latin typeface="Tahoma" pitchFamily="34" charset="0"/>
              </a:rPr>
              <a:t>quality </a:t>
            </a:r>
            <a:r>
              <a:rPr lang="en-US" sz="1600" smtClean="0">
                <a:latin typeface="Tahoma" pitchFamily="34" charset="0"/>
              </a:rPr>
              <a:t>service</a:t>
            </a:r>
            <a:r>
              <a:rPr lang="cs-CZ" sz="1600">
                <a:latin typeface="Tahoma" pitchFamily="34" charset="0"/>
              </a:rPr>
              <a:t>s</a:t>
            </a:r>
            <a:r>
              <a:rPr lang="en-US" sz="1600">
                <a:latin typeface="Tahoma" pitchFamily="34" charset="0"/>
              </a:rPr>
              <a:t> </a:t>
            </a:r>
            <a:endParaRPr lang="cs-CZ" sz="1600">
              <a:latin typeface="Tahoma" pitchFamily="34" charset="0"/>
            </a:endParaRP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ICT support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University library and access to world information databases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Physical education and sport courses </a:t>
            </a:r>
            <a:r>
              <a:rPr lang="cs-CZ" sz="1600">
                <a:latin typeface="Tahoma" pitchFamily="34" charset="0"/>
              </a:rPr>
              <a:t>and </a:t>
            </a:r>
            <a:r>
              <a:rPr lang="en-US" sz="1600">
                <a:latin typeface="Tahoma" pitchFamily="34" charset="0"/>
              </a:rPr>
              <a:t>clubs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Language cent</a:t>
            </a:r>
            <a:r>
              <a:rPr lang="cs-CZ" sz="1600">
                <a:latin typeface="Tahoma" pitchFamily="34" charset="0"/>
              </a:rPr>
              <a:t>re</a:t>
            </a:r>
            <a:r>
              <a:rPr lang="en-US" sz="1600">
                <a:latin typeface="Tahoma" pitchFamily="34" charset="0"/>
              </a:rPr>
              <a:t> and certified courses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Information and </a:t>
            </a:r>
            <a:r>
              <a:rPr lang="en-US" sz="1600" smtClean="0">
                <a:latin typeface="Tahoma" pitchFamily="34" charset="0"/>
              </a:rPr>
              <a:t>counseling </a:t>
            </a:r>
            <a:r>
              <a:rPr lang="en-US" sz="1600">
                <a:latin typeface="Tahoma" pitchFamily="34" charset="0"/>
              </a:rPr>
              <a:t>cent</a:t>
            </a:r>
            <a:r>
              <a:rPr lang="cs-CZ" sz="1600">
                <a:latin typeface="Tahoma" pitchFamily="34" charset="0"/>
              </a:rPr>
              <a:t>re</a:t>
            </a:r>
            <a:r>
              <a:rPr lang="en-US" sz="1600">
                <a:latin typeface="Tahoma" pitchFamily="34" charset="0"/>
              </a:rPr>
              <a:t>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Academic </a:t>
            </a:r>
            <a:r>
              <a:rPr lang="cs-CZ" sz="1600" smtClean="0">
                <a:latin typeface="Tahoma" pitchFamily="34" charset="0"/>
              </a:rPr>
              <a:t>consultancy</a:t>
            </a:r>
            <a:r>
              <a:rPr lang="en-US" sz="1600" smtClean="0">
                <a:latin typeface="Tahoma" pitchFamily="34" charset="0"/>
              </a:rPr>
              <a:t> </a:t>
            </a:r>
            <a:r>
              <a:rPr lang="en-US" sz="1600">
                <a:latin typeface="Tahoma" pitchFamily="34" charset="0"/>
              </a:rPr>
              <a:t>for students with special needs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 smtClean="0">
                <a:latin typeface="Tahoma" pitchFamily="34" charset="0"/>
              </a:rPr>
              <a:t>Assistan</a:t>
            </a:r>
            <a:r>
              <a:rPr lang="cs-CZ" sz="1600" smtClean="0">
                <a:latin typeface="Tahoma" pitchFamily="34" charset="0"/>
              </a:rPr>
              <a:t>ce and support to disadvantaged students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cs-CZ" sz="1600" smtClean="0">
                <a:latin typeface="Tahoma" pitchFamily="34" charset="0"/>
              </a:rPr>
              <a:t>International </a:t>
            </a:r>
            <a:r>
              <a:rPr lang="en-US" sz="1600" smtClean="0">
                <a:latin typeface="Tahoma" pitchFamily="34" charset="0"/>
              </a:rPr>
              <a:t>Mobility </a:t>
            </a:r>
            <a:r>
              <a:rPr lang="cs-CZ" sz="1600" smtClean="0">
                <a:latin typeface="Tahoma" pitchFamily="34" charset="0"/>
              </a:rPr>
              <a:t>C</a:t>
            </a:r>
            <a:r>
              <a:rPr lang="en-US" sz="1600" smtClean="0">
                <a:latin typeface="Tahoma" pitchFamily="34" charset="0"/>
              </a:rPr>
              <a:t>ent</a:t>
            </a:r>
            <a:r>
              <a:rPr lang="cs-CZ" sz="1600" smtClean="0">
                <a:latin typeface="Tahoma" pitchFamily="34" charset="0"/>
              </a:rPr>
              <a:t>re</a:t>
            </a:r>
            <a:endParaRPr lang="en-US" sz="1600">
              <a:latin typeface="Tahoma" pitchFamily="34" charset="0"/>
            </a:endParaRP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Career </a:t>
            </a:r>
            <a:r>
              <a:rPr lang="cs-CZ" sz="1600">
                <a:latin typeface="Tahoma" pitchFamily="34" charset="0"/>
              </a:rPr>
              <a:t>c</a:t>
            </a:r>
            <a:r>
              <a:rPr lang="en-US" sz="1600" smtClean="0">
                <a:latin typeface="Tahoma" pitchFamily="34" charset="0"/>
              </a:rPr>
              <a:t>entre</a:t>
            </a:r>
            <a:endParaRPr lang="en-US" sz="1600">
              <a:latin typeface="Tahoma" pitchFamily="34" charset="0"/>
            </a:endParaRP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r>
              <a:rPr lang="en-US" sz="1600">
                <a:latin typeface="Tahoma" pitchFamily="34" charset="0"/>
              </a:rPr>
              <a:t>Program</a:t>
            </a:r>
            <a:r>
              <a:rPr lang="cs-CZ" sz="1600">
                <a:latin typeface="Tahoma" pitchFamily="34" charset="0"/>
              </a:rPr>
              <a:t>me</a:t>
            </a:r>
            <a:r>
              <a:rPr lang="en-US" sz="1600">
                <a:latin typeface="Tahoma" pitchFamily="34" charset="0"/>
              </a:rPr>
              <a:t>s and awards for talented students</a:t>
            </a: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endParaRPr lang="cs-CZ" sz="1600">
              <a:latin typeface="Tahoma" pitchFamily="34" charset="0"/>
            </a:endParaRP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endParaRPr lang="cs-CZ" sz="1600">
              <a:latin typeface="Tahoma" pitchFamily="34" charset="0"/>
            </a:endParaRPr>
          </a:p>
          <a:p>
            <a:pPr>
              <a:lnSpc>
                <a:spcPct val="110000"/>
              </a:lnSpc>
              <a:buClr>
                <a:srgbClr val="ED1C24"/>
              </a:buClr>
              <a:buFontTx/>
              <a:buChar char="•"/>
            </a:pPr>
            <a:endParaRPr lang="cs-CZ" sz="1600">
              <a:latin typeface="Tahoma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ED1C24"/>
              </a:buClr>
            </a:pPr>
            <a:endParaRPr lang="cs-CZ" sz="1600" dirty="0"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6120"/>
            <a:ext cx="9144000" cy="622188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6959" y="769214"/>
            <a:ext cx="6307227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-16959" y="1411666"/>
            <a:ext cx="872639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-16959" y="4266983"/>
            <a:ext cx="9153526" cy="2337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745285"/>
            <a:ext cx="7772400" cy="5595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  <a:latin typeface="+mn-lt"/>
              </a:rPr>
              <a:t>University Campus </a:t>
            </a:r>
            <a:r>
              <a:rPr lang="en-US" sz="320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en-US" sz="3200">
                <a:solidFill>
                  <a:srgbClr val="FF0000"/>
                </a:solidFill>
                <a:latin typeface="+mn-lt"/>
              </a:rPr>
              <a:t>Library – ICT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485" y="4266983"/>
            <a:ext cx="4687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8</a:t>
            </a:r>
            <a:r>
              <a:rPr lang="cs-CZ" sz="1600" dirty="0" smtClean="0"/>
              <a:t>,</a:t>
            </a:r>
            <a:r>
              <a:rPr lang="en-US" sz="1600" dirty="0" smtClean="0"/>
              <a:t>000</a:t>
            </a:r>
            <a:r>
              <a:rPr lang="cs-CZ" sz="1600" dirty="0" smtClean="0"/>
              <a:t> </a:t>
            </a:r>
            <a:r>
              <a:rPr lang="en-US" sz="1600" dirty="0" smtClean="0"/>
              <a:t>readers </a:t>
            </a:r>
            <a:endParaRPr lang="cs-CZ" sz="1600" dirty="0" smtClean="0"/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20</a:t>
            </a:r>
            <a:r>
              <a:rPr lang="cs-CZ" sz="1600" dirty="0" smtClean="0"/>
              <a:t>4,</a:t>
            </a:r>
            <a:r>
              <a:rPr lang="en-US" sz="1600" dirty="0" smtClean="0"/>
              <a:t>7</a:t>
            </a:r>
            <a:r>
              <a:rPr lang="cs-CZ" sz="1600" dirty="0" smtClean="0"/>
              <a:t>29 </a:t>
            </a:r>
            <a:r>
              <a:rPr lang="en-US" sz="1600" dirty="0" smtClean="0"/>
              <a:t>volumes</a:t>
            </a:r>
            <a:endParaRPr lang="cs-CZ" sz="1600" dirty="0" smtClean="0"/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6</a:t>
            </a:r>
            <a:r>
              <a:rPr lang="cs-CZ" sz="1600" dirty="0" smtClean="0"/>
              <a:t>86 </a:t>
            </a:r>
            <a:r>
              <a:rPr lang="en-US" sz="1600" dirty="0" smtClean="0"/>
              <a:t>periodicals</a:t>
            </a:r>
            <a:endParaRPr lang="cs-CZ" sz="1600" dirty="0" smtClean="0"/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2</a:t>
            </a:r>
            <a:r>
              <a:rPr lang="cs-CZ" sz="1600" dirty="0"/>
              <a:t>6</a:t>
            </a:r>
            <a:r>
              <a:rPr lang="cs-CZ" sz="1600" dirty="0" smtClean="0"/>
              <a:t> </a:t>
            </a:r>
            <a:r>
              <a:rPr lang="en-US" sz="1600" dirty="0" smtClean="0"/>
              <a:t>databases</a:t>
            </a:r>
            <a:endParaRPr lang="cs-CZ" sz="1600" dirty="0" smtClean="0"/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cs-CZ" sz="1600" dirty="0" smtClean="0"/>
              <a:t>280  </a:t>
            </a:r>
            <a:r>
              <a:rPr lang="en-US" sz="1600" dirty="0" smtClean="0"/>
              <a:t>study </a:t>
            </a:r>
            <a:r>
              <a:rPr lang="en-US" sz="1600" dirty="0"/>
              <a:t>rooms (</a:t>
            </a:r>
            <a:r>
              <a:rPr lang="en-US" sz="1600" dirty="0" smtClean="0"/>
              <a:t>se</a:t>
            </a:r>
            <a:r>
              <a:rPr lang="cs-CZ" sz="1600" dirty="0" err="1" smtClean="0"/>
              <a:t>ating</a:t>
            </a:r>
            <a:r>
              <a:rPr lang="cs-CZ" sz="1600" dirty="0" smtClean="0"/>
              <a:t> </a:t>
            </a:r>
            <a:r>
              <a:rPr lang="cs-CZ" sz="1600" dirty="0" err="1" smtClean="0"/>
              <a:t>capacity</a:t>
            </a:r>
            <a:r>
              <a:rPr lang="cs-CZ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cs-CZ" sz="1600" dirty="0" smtClean="0"/>
              <a:t>30 </a:t>
            </a:r>
            <a:r>
              <a:rPr lang="en-US" sz="1600" dirty="0" smtClean="0"/>
              <a:t>PC </a:t>
            </a:r>
            <a:r>
              <a:rPr lang="cs-CZ" sz="1600" dirty="0" err="1" smtClean="0"/>
              <a:t>work</a:t>
            </a:r>
            <a:r>
              <a:rPr lang="cs-CZ" sz="1600" dirty="0" smtClean="0"/>
              <a:t> </a:t>
            </a:r>
            <a:r>
              <a:rPr lang="cs-CZ" sz="1600" dirty="0" err="1" smtClean="0"/>
              <a:t>stations</a:t>
            </a:r>
            <a:r>
              <a:rPr lang="cs-CZ" sz="1600" dirty="0" smtClean="0"/>
              <a:t>     	      </a:t>
            </a:r>
            <a:endParaRPr lang="en-US" sz="1600" dirty="0"/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cs-CZ" sz="1600" dirty="0" smtClean="0"/>
              <a:t>S</a:t>
            </a:r>
            <a:r>
              <a:rPr lang="en-US" sz="1600" dirty="0" smtClean="0"/>
              <a:t>elf-service </a:t>
            </a:r>
            <a:r>
              <a:rPr lang="en-US" sz="1600" dirty="0"/>
              <a:t>copying</a:t>
            </a:r>
          </a:p>
          <a:p>
            <a:pPr marL="285750" indent="-2857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University </a:t>
            </a:r>
            <a:r>
              <a:rPr lang="cs-CZ" sz="1600" dirty="0" smtClean="0"/>
              <a:t>Art </a:t>
            </a:r>
            <a:r>
              <a:rPr lang="en-US" sz="1600" dirty="0" smtClean="0"/>
              <a:t>Gallery</a:t>
            </a:r>
            <a:endParaRPr lang="en-US" sz="1600" dirty="0"/>
          </a:p>
          <a:p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62499" y="4266983"/>
            <a:ext cx="4275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/>
              <a:t>Free </a:t>
            </a:r>
            <a:r>
              <a:rPr lang="en-US" sz="1600" dirty="0" err="1"/>
              <a:t>WiFi</a:t>
            </a:r>
            <a:r>
              <a:rPr lang="en-US" sz="1600" dirty="0"/>
              <a:t> Access </a:t>
            </a:r>
            <a:endParaRPr lang="cs-CZ" sz="1600" dirty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CESNET </a:t>
            </a:r>
            <a:r>
              <a:rPr lang="en-US" sz="1600" dirty="0"/>
              <a:t>2 Internet</a:t>
            </a:r>
            <a:r>
              <a:rPr lang="cs-CZ" sz="1600" dirty="0"/>
              <a:t> network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sz="1600" dirty="0"/>
              <a:t>speed 10 Gb/s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3</a:t>
            </a:r>
            <a:r>
              <a:rPr lang="cs-CZ" sz="1600" dirty="0" smtClean="0"/>
              <a:t>,50</a:t>
            </a:r>
            <a:r>
              <a:rPr lang="en-US" sz="1600" dirty="0" smtClean="0"/>
              <a:t>0 </a:t>
            </a:r>
            <a:r>
              <a:rPr lang="en-US" sz="1600" dirty="0"/>
              <a:t>PC working stations</a:t>
            </a:r>
            <a:endParaRPr lang="cs-CZ" sz="1600" dirty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/>
              <a:t>90</a:t>
            </a:r>
            <a:r>
              <a:rPr lang="en-US" sz="1600" dirty="0" smtClean="0"/>
              <a:t> </a:t>
            </a:r>
            <a:r>
              <a:rPr lang="en-US" sz="1600" dirty="0"/>
              <a:t>PC labs with 1</a:t>
            </a:r>
            <a:r>
              <a:rPr lang="cs-CZ" sz="1600" dirty="0"/>
              <a:t>,</a:t>
            </a:r>
            <a:r>
              <a:rPr lang="en-US" sz="1600" dirty="0"/>
              <a:t>120 computers</a:t>
            </a:r>
            <a:endParaRPr lang="cs-CZ" sz="1600" dirty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/>
              <a:t>280 </a:t>
            </a:r>
            <a:r>
              <a:rPr lang="cs-CZ" sz="1600" dirty="0" err="1"/>
              <a:t>zero</a:t>
            </a:r>
            <a:r>
              <a:rPr lang="cs-CZ" sz="1600" dirty="0"/>
              <a:t> </a:t>
            </a:r>
            <a:r>
              <a:rPr lang="cs-CZ" sz="1600" dirty="0" err="1"/>
              <a:t>clients</a:t>
            </a:r>
            <a:r>
              <a:rPr lang="cs-CZ" sz="1600" dirty="0"/>
              <a:t>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650 </a:t>
            </a:r>
            <a:r>
              <a:rPr lang="cs-CZ" sz="1600" dirty="0" err="1"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 desktop </a:t>
            </a:r>
            <a:r>
              <a:rPr lang="cs-CZ" sz="1600" dirty="0" err="1"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lang="en-US" sz="1600" dirty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1</a:t>
            </a:r>
            <a:r>
              <a:rPr lang="cs-CZ" sz="1600" dirty="0" smtClean="0"/>
              <a:t>3,0</a:t>
            </a:r>
            <a:r>
              <a:rPr lang="en-US" sz="1600" dirty="0" smtClean="0"/>
              <a:t>00 </a:t>
            </a:r>
            <a:r>
              <a:rPr lang="en-US" sz="1600" dirty="0"/>
              <a:t>PC </a:t>
            </a:r>
            <a:r>
              <a:rPr lang="en-US" sz="1600" dirty="0" smtClean="0"/>
              <a:t>accounts</a:t>
            </a:r>
            <a:endParaRPr lang="cs-CZ" sz="1600" dirty="0" smtClean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 smtClean="0"/>
              <a:t>P</a:t>
            </a:r>
            <a:r>
              <a:rPr lang="en-US" sz="1600" dirty="0" err="1" smtClean="0"/>
              <a:t>rint</a:t>
            </a:r>
            <a:r>
              <a:rPr lang="cs-CZ" sz="1600" dirty="0" err="1"/>
              <a:t>ers</a:t>
            </a:r>
            <a:r>
              <a:rPr lang="en-US" sz="1600" dirty="0"/>
              <a:t> and scanner</a:t>
            </a:r>
            <a:r>
              <a:rPr lang="cs-CZ" sz="1600" dirty="0" smtClean="0"/>
              <a:t>s</a:t>
            </a:r>
            <a:endParaRPr lang="en-US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7485" y="1396610"/>
            <a:ext cx="20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University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</a:rPr>
              <a:t>Library</a:t>
            </a:r>
            <a:endParaRPr lang="en-US" sz="1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84349" y="1396610"/>
            <a:ext cx="492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  <a:latin typeface="Tahoma" pitchFamily="34" charset="0"/>
              </a:rPr>
              <a:t>Information</a:t>
            </a:r>
            <a:r>
              <a:rPr lang="cs-CZ" dirty="0" smtClean="0">
                <a:solidFill>
                  <a:srgbClr val="FF0000"/>
                </a:solidFill>
                <a:latin typeface="Tahoma" pitchFamily="34" charset="0"/>
              </a:rPr>
              <a:t> and </a:t>
            </a:r>
            <a:r>
              <a:rPr lang="cs-CZ" dirty="0" err="1" smtClean="0">
                <a:solidFill>
                  <a:srgbClr val="FF0000"/>
                </a:solidFill>
                <a:latin typeface="Tahoma" pitchFamily="34" charset="0"/>
              </a:rPr>
              <a:t>Communication</a:t>
            </a:r>
            <a:r>
              <a:rPr lang="cs-CZ" dirty="0" smtClean="0">
                <a:solidFill>
                  <a:srgbClr val="FF0000"/>
                </a:solidFill>
                <a:latin typeface="Tahoma" pitchFamily="34" charset="0"/>
              </a:rPr>
              <a:t> Technologies</a:t>
            </a:r>
            <a:endParaRPr lang="cs-CZ" sz="1400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5" y="446567"/>
            <a:ext cx="9167173" cy="642972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4884" y="765381"/>
            <a:ext cx="5394466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-7434" y="1416031"/>
            <a:ext cx="6239435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-17379" y="1862867"/>
            <a:ext cx="4082984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4868" y="2279840"/>
            <a:ext cx="5142155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-7434" y="2726677"/>
            <a:ext cx="602428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708115"/>
            <a:ext cx="7772400" cy="5595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  <a:latin typeface="+mn-lt"/>
              </a:rPr>
              <a:t>Physical Education &amp; Sports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4885" y="3144781"/>
            <a:ext cx="5308406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6" y="3591617"/>
            <a:ext cx="623939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-4886" y="4019348"/>
            <a:ext cx="4942646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87485" y="1395426"/>
            <a:ext cx="8257020" cy="297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Department of Physical Education and Sports</a:t>
            </a:r>
            <a:r>
              <a:rPr lang="cs-CZ"/>
              <a:t> s</a:t>
            </a:r>
            <a:r>
              <a:rPr lang="en-US"/>
              <a:t>ince 1953 </a:t>
            </a:r>
            <a:endParaRPr lang="cs-CZ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University sport</a:t>
            </a:r>
            <a:r>
              <a:rPr lang="cs-CZ"/>
              <a:t>s</a:t>
            </a:r>
            <a:r>
              <a:rPr lang="en-US"/>
              <a:t> club since 1959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Compulsory and optional </a:t>
            </a:r>
            <a:r>
              <a:rPr lang="cs-CZ"/>
              <a:t>physical education</a:t>
            </a:r>
            <a:endParaRPr lang="en-US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Sport</a:t>
            </a:r>
            <a:r>
              <a:rPr lang="cs-CZ"/>
              <a:t>s</a:t>
            </a:r>
            <a:r>
              <a:rPr lang="en-US"/>
              <a:t> courses and events – interfaculty competition</a:t>
            </a:r>
            <a:r>
              <a:rPr lang="cs-CZ"/>
              <a:t>s</a:t>
            </a:r>
            <a:endParaRPr lang="en-US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cs-CZ"/>
              <a:t>T</a:t>
            </a:r>
            <a:r>
              <a:rPr lang="en-US" smtClean="0"/>
              <a:t>eam </a:t>
            </a:r>
            <a:r>
              <a:rPr lang="en-US"/>
              <a:t>and individual sports – </a:t>
            </a:r>
            <a:r>
              <a:rPr lang="cs-CZ" smtClean="0"/>
              <a:t>Rector‘s Award</a:t>
            </a:r>
            <a:endParaRPr lang="en-US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Participation in academic games and other sports events</a:t>
            </a: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/>
              <a:t>New sporting facilities – indoor &amp; </a:t>
            </a:r>
            <a:r>
              <a:rPr lang="en-US" smtClean="0"/>
              <a:t>outdoor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7462" y="446567"/>
            <a:ext cx="10299923" cy="71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7433" y="761374"/>
            <a:ext cx="5246407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-7433" y="1412046"/>
            <a:ext cx="71074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-10758" y="1813874"/>
            <a:ext cx="9183706" cy="144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708115"/>
            <a:ext cx="7772400" cy="5595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0000"/>
                </a:solidFill>
                <a:latin typeface="+mn-lt"/>
              </a:rPr>
              <a:t>Accommodation &amp; Dinning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7485" y="1389176"/>
            <a:ext cx="20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Tahoma" pitchFamily="34" charset="0"/>
              </a:rPr>
              <a:t>Halls of Residence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485" y="1835390"/>
            <a:ext cx="4128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1</a:t>
            </a:r>
            <a:r>
              <a:rPr lang="cs-CZ" sz="1600" dirty="0" smtClean="0"/>
              <a:t>,</a:t>
            </a:r>
            <a:r>
              <a:rPr lang="en-US" sz="1600" dirty="0" smtClean="0"/>
              <a:t>6</a:t>
            </a:r>
            <a:r>
              <a:rPr lang="cs-CZ" sz="1600" dirty="0" smtClean="0"/>
              <a:t>5</a:t>
            </a:r>
            <a:r>
              <a:rPr lang="en-US" sz="1600" dirty="0" smtClean="0"/>
              <a:t>0 </a:t>
            </a:r>
            <a:r>
              <a:rPr lang="en-US" sz="1600" dirty="0"/>
              <a:t>beds 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2</a:t>
            </a:r>
            <a:r>
              <a:rPr lang="cs-CZ" sz="1600" dirty="0" smtClean="0"/>
              <a:t>,</a:t>
            </a:r>
            <a:r>
              <a:rPr lang="en-US" sz="1600" dirty="0" smtClean="0"/>
              <a:t>400 </a:t>
            </a:r>
            <a:r>
              <a:rPr lang="en-US" sz="1600" dirty="0"/>
              <a:t>– </a:t>
            </a:r>
            <a:r>
              <a:rPr lang="en-US" sz="1600" dirty="0" smtClean="0"/>
              <a:t>4</a:t>
            </a:r>
            <a:r>
              <a:rPr lang="cs-CZ" sz="1600" dirty="0" smtClean="0"/>
              <a:t>,</a:t>
            </a:r>
            <a:r>
              <a:rPr lang="en-US" sz="1600" dirty="0" smtClean="0"/>
              <a:t>000 </a:t>
            </a:r>
            <a:r>
              <a:rPr lang="en-US" sz="1600" dirty="0"/>
              <a:t>CZK (120 – 200 USD) / month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/>
              <a:t>I</a:t>
            </a:r>
            <a:r>
              <a:rPr lang="en-US" sz="1600" dirty="0" err="1" smtClean="0"/>
              <a:t>nternet</a:t>
            </a:r>
            <a:r>
              <a:rPr lang="en-US" sz="1600" dirty="0" smtClean="0"/>
              <a:t> </a:t>
            </a:r>
            <a:r>
              <a:rPr lang="en-US" sz="1600" dirty="0"/>
              <a:t>access in all rooms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en-US" sz="1600" dirty="0" err="1" smtClean="0"/>
              <a:t>tudent</a:t>
            </a:r>
            <a:r>
              <a:rPr lang="en-US" sz="1600" dirty="0" smtClean="0"/>
              <a:t> </a:t>
            </a:r>
            <a:r>
              <a:rPr lang="en-US" sz="1600" dirty="0"/>
              <a:t>clubs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03617" y="1389176"/>
            <a:ext cx="297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Mensa </a:t>
            </a:r>
            <a:r>
              <a:rPr lang="en-US" smtClean="0">
                <a:solidFill>
                  <a:srgbClr val="FF0000"/>
                </a:solidFill>
              </a:rPr>
              <a:t>–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</a:rPr>
              <a:t>Dinning </a:t>
            </a:r>
            <a:r>
              <a:rPr lang="cs-CZ">
                <a:solidFill>
                  <a:srgbClr val="FF0000"/>
                </a:solidFill>
                <a:latin typeface="Tahoma" pitchFamily="34" charset="0"/>
              </a:rPr>
              <a:t>H</a:t>
            </a:r>
            <a:r>
              <a:rPr lang="en-US">
                <a:solidFill>
                  <a:srgbClr val="FF0000"/>
                </a:solidFill>
                <a:latin typeface="Tahoma" pitchFamily="34" charset="0"/>
              </a:rPr>
              <a:t>all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62499" y="1835390"/>
            <a:ext cx="427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ea typeface="Tahoma" panose="020B0604030504040204" pitchFamily="34" charset="0"/>
                <a:cs typeface="Tahoma" panose="020B0604030504040204" pitchFamily="34" charset="0"/>
              </a:rPr>
              <a:t>dinning halls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seat</a:t>
            </a:r>
            <a:r>
              <a:rPr lang="cs-CZ" sz="1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320</a:t>
            </a: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,000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 meals per year</a:t>
            </a:r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ashless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payment </a:t>
            </a:r>
            <a:r>
              <a:rPr lang="cs-CZ" sz="1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cs-CZ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stu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dent/employee cards</a:t>
            </a:r>
            <a:endParaRPr lang="en-US" sz="1600" b="1" dirty="0"/>
          </a:p>
          <a:p>
            <a:pPr marL="285750" indent="-285750">
              <a:buClr>
                <a:srgbClr val="ED1C24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0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567"/>
            <a:ext cx="9144000" cy="640104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260" y="96265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40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Advancing</a:t>
            </a:r>
            <a:r>
              <a:rPr lang="cs-CZ" sz="4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cs-CZ" sz="4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Technologies </a:t>
            </a:r>
            <a:r>
              <a:rPr lang="cs-CZ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cs-CZ" sz="4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improve</a:t>
            </a:r>
            <a:r>
              <a:rPr lang="cs-CZ" sz="4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cs-CZ" sz="4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cs-CZ" sz="4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4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0" y="4804066"/>
            <a:ext cx="8064548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dynamic public higher education institution in the heart of Europe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5242910"/>
            <a:ext cx="754850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extends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65-year long tradition of higher education in the city of Pardubice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5696454"/>
            <a:ext cx="476250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only university in the Pardubice Region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090" y="6163478"/>
            <a:ext cx="731520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0000"/>
              </a:buClr>
            </a:pPr>
            <a:r>
              <a:rPr 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cs-CZ" dirty="0" err="1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26 public higher education institutions in the Czech Republic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811"/>
            <a:ext cx="9144000" cy="648742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4885" y="757697"/>
            <a:ext cx="8494680" cy="46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-4885" y="1416031"/>
            <a:ext cx="326863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-4885" y="1862867"/>
            <a:ext cx="481099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4885" y="2279840"/>
            <a:ext cx="3268633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-4886" y="2726677"/>
            <a:ext cx="448048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-4886" y="3144781"/>
            <a:ext cx="335676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-4886" y="3591617"/>
            <a:ext cx="6265222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-4887" y="4019348"/>
            <a:ext cx="5394889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708115"/>
            <a:ext cx="8426056" cy="579694"/>
          </a:xfrm>
        </p:spPr>
        <p:txBody>
          <a:bodyPr>
            <a:noAutofit/>
          </a:bodyPr>
          <a:lstStyle/>
          <a:p>
            <a:r>
              <a:rPr lang="cs-CZ" sz="3200">
                <a:solidFill>
                  <a:srgbClr val="FF0000"/>
                </a:solidFill>
                <a:latin typeface="+mn-lt"/>
              </a:rPr>
              <a:t>Students coming from 55 countries </a:t>
            </a:r>
            <a:r>
              <a:rPr lang="cs-CZ" sz="3200" smtClean="0">
                <a:solidFill>
                  <a:srgbClr val="FF0000"/>
                </a:solidFill>
                <a:latin typeface="+mn-lt"/>
              </a:rPr>
              <a:t>appreciate: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4444409"/>
            <a:ext cx="4806107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87485" y="1395426"/>
            <a:ext cx="8257020" cy="514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Quality study programmes</a:t>
            </a: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International and lively student community</a:t>
            </a: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Modern university campus</a:t>
            </a: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Excellent study conditions and </a:t>
            </a:r>
            <a:r>
              <a:rPr lang="cs-CZ" smtClean="0"/>
              <a:t>facilities</a:t>
            </a:r>
            <a:endParaRPr lang="cs-CZ"/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Good transport accessibility</a:t>
            </a: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Reasonable living costs in the city </a:t>
            </a:r>
            <a:r>
              <a:rPr lang="cs-CZ" smtClean="0"/>
              <a:t>with </a:t>
            </a:r>
            <a:r>
              <a:rPr lang="cs-CZ"/>
              <a:t>100,000 inhabitants</a:t>
            </a:r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/>
              <a:t>Pleasant </a:t>
            </a:r>
            <a:r>
              <a:rPr lang="cs-CZ" smtClean="0"/>
              <a:t>environment of the East Bohemia region</a:t>
            </a:r>
            <a:endParaRPr lang="cs-CZ"/>
          </a:p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cs-CZ" smtClean="0"/>
              <a:t>Extensive sports and cultural opportunities</a:t>
            </a:r>
            <a:endParaRPr lang="cs-CZ"/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endParaRPr lang="cs-CZ"/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endParaRPr lang="cs-CZ"/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endParaRPr lang="cs-CZ"/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000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5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2A3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Pardubice</a:t>
            </a:r>
          </a:p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714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87485" y="5181600"/>
            <a:ext cx="8437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modern facilities of the University campus near the city cent</a:t>
            </a:r>
            <a:r>
              <a:rPr lang="cs-CZ" dirty="0" smtClean="0">
                <a:solidFill>
                  <a:schemeClr val="bg1"/>
                </a:solidFill>
              </a:rPr>
              <a:t>re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create </a:t>
            </a:r>
            <a:r>
              <a:rPr lang="en-US" dirty="0">
                <a:solidFill>
                  <a:schemeClr val="bg1"/>
                </a:solidFill>
              </a:rPr>
              <a:t>ideal conditions for the all-around development of young people.</a:t>
            </a:r>
          </a:p>
          <a:p>
            <a:r>
              <a:rPr lang="en-US" dirty="0">
                <a:solidFill>
                  <a:schemeClr val="bg1"/>
                </a:solidFill>
              </a:rPr>
              <a:t>Pleasant surroundings and many sports and cultural life </a:t>
            </a:r>
            <a:r>
              <a:rPr lang="en-US" dirty="0" smtClean="0">
                <a:solidFill>
                  <a:schemeClr val="bg1"/>
                </a:solidFill>
              </a:rPr>
              <a:t>opportunities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combination with quality and demanding study </a:t>
            </a:r>
            <a:r>
              <a:rPr lang="en-US" dirty="0" smtClean="0">
                <a:solidFill>
                  <a:schemeClr val="bg1"/>
                </a:solidFill>
              </a:rPr>
              <a:t>program</a:t>
            </a:r>
            <a:r>
              <a:rPr lang="cs-CZ" dirty="0" err="1" smtClean="0">
                <a:solidFill>
                  <a:schemeClr val="bg1"/>
                </a:solidFill>
              </a:rPr>
              <a:t>me</a:t>
            </a:r>
            <a:r>
              <a:rPr lang="en-US" dirty="0" smtClean="0">
                <a:solidFill>
                  <a:schemeClr val="bg1"/>
                </a:solidFill>
              </a:rPr>
              <a:t>s are </a:t>
            </a:r>
            <a:r>
              <a:rPr lang="cs-CZ" dirty="0" err="1" smtClean="0">
                <a:solidFill>
                  <a:schemeClr val="bg1"/>
                </a:solidFill>
              </a:rPr>
              <a:t>recognized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among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other European universities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90" y="665697"/>
            <a:ext cx="8503819" cy="42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" y="446567"/>
            <a:ext cx="9153525" cy="641143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85" y="566868"/>
            <a:ext cx="7772400" cy="70204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rgbClr val="FF0000"/>
                </a:solidFill>
                <a:latin typeface="+mn-lt"/>
              </a:rPr>
              <a:t>Quality </a:t>
            </a:r>
            <a:r>
              <a:rPr lang="en-US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cs-CZ" sz="3200">
                <a:solidFill>
                  <a:srgbClr val="FF0000"/>
                </a:solidFill>
                <a:latin typeface="+mn-lt"/>
              </a:rPr>
              <a:t> </a:t>
            </a:r>
            <a:r>
              <a:rPr lang="cs-CZ" sz="3200" smtClean="0">
                <a:solidFill>
                  <a:srgbClr val="FF0000"/>
                </a:solidFill>
                <a:latin typeface="+mn-lt"/>
              </a:rPr>
              <a:t>Tradition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7485" y="58482"/>
            <a:ext cx="8550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  <a:r>
              <a:rPr lang="cs-CZ" sz="2400" dirty="0">
                <a:solidFill>
                  <a:schemeClr val="bg1"/>
                </a:solidFill>
              </a:rPr>
              <a:t> 		University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Future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090" y="5229579"/>
            <a:ext cx="7486845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0" y="5697967"/>
            <a:ext cx="6583680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c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ontribut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the development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knowledg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society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3279" y="5207216"/>
            <a:ext cx="8446965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buClr>
                <a:srgbClr val="ED1C24"/>
              </a:buClr>
            </a:pP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repares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specialists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successful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careers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wide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variety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professions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6145273"/>
            <a:ext cx="7584801" cy="33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</a:pP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active 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 of the European and world higher education and research </a:t>
            </a:r>
            <a:r>
              <a:rPr lang="en-US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cs-CZ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60" y="564864"/>
            <a:ext cx="7772400" cy="696590"/>
          </a:xfrm>
        </p:spPr>
        <p:txBody>
          <a:bodyPr/>
          <a:lstStyle/>
          <a:p>
            <a:r>
              <a:rPr lang="cs-CZ" alt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altLang="cs-CZ" sz="320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Historical </a:t>
            </a:r>
            <a:r>
              <a:rPr lang="en-US" altLang="cs-CZ" sz="320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Milestones</a:t>
            </a:r>
            <a:endParaRPr lang="cs-CZ" sz="2800">
              <a:solidFill>
                <a:schemeClr val="bg1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11478" y="1261455"/>
            <a:ext cx="8732522" cy="12741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cs-CZ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1950 – 1989 </a:t>
            </a:r>
          </a:p>
          <a:p>
            <a:pPr>
              <a:lnSpc>
                <a:spcPct val="120000"/>
              </a:lnSpc>
            </a:pPr>
            <a:r>
              <a:rPr lang="en-US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1950 	Institute of Chemistry in Pardubice</a:t>
            </a:r>
          </a:p>
          <a:p>
            <a:pPr>
              <a:lnSpc>
                <a:spcPct val="120000"/>
              </a:lnSpc>
            </a:pPr>
            <a:r>
              <a:rPr lang="en-US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1953	Institute of Chemical Technology in Pardubice</a:t>
            </a:r>
          </a:p>
          <a:p>
            <a:pPr>
              <a:lnSpc>
                <a:spcPct val="120000"/>
              </a:lnSpc>
            </a:pPr>
            <a:r>
              <a:rPr lang="en-US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alt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chemistry related higher education institution – politically dependent on </a:t>
            </a:r>
            <a:r>
              <a:rPr lang="en-US" alt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endParaRPr lang="en-US" altLang="cs-CZ" sz="160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9791" y="2644138"/>
            <a:ext cx="8724209" cy="127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cs-CZ" altLang="cs-CZ" sz="160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1990 – 2000 </a:t>
            </a:r>
          </a:p>
          <a:p>
            <a:pPr>
              <a:lnSpc>
                <a:spcPct val="120000"/>
              </a:lnSpc>
            </a:pP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1600" kern="100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cs-CZ" sz="1600" kern="1000" smtClean="0"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altLang="cs-CZ" sz="1600" kern="1000">
                <a:ea typeface="Tahoma" panose="020B0604030504040204" pitchFamily="34" charset="0"/>
                <a:cs typeface="Tahoma" panose="020B0604030504040204" pitchFamily="34" charset="0"/>
              </a:rPr>
              <a:t>Education Act 1990 (HEA) – autonomy &amp; academic freedom – new </a:t>
            </a:r>
            <a:r>
              <a:rPr lang="cs-CZ" altLang="cs-CZ" sz="1600" kern="1000" smtClean="0">
                <a:ea typeface="Tahoma" panose="020B0604030504040204" pitchFamily="34" charset="0"/>
                <a:cs typeface="Tahoma" panose="020B0604030504040204" pitchFamily="34" charset="0"/>
              </a:rPr>
              <a:t>	f</a:t>
            </a:r>
            <a:r>
              <a:rPr lang="en-US" altLang="cs-CZ" sz="1600" kern="1000" smtClean="0">
                <a:ea typeface="Tahoma" panose="020B0604030504040204" pitchFamily="34" charset="0"/>
                <a:cs typeface="Tahoma" panose="020B0604030504040204" pitchFamily="34" charset="0"/>
              </a:rPr>
              <a:t>aculties/institutes</a:t>
            </a:r>
            <a:endParaRPr lang="en-US" altLang="cs-CZ" sz="1600" kern="10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cs-CZ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1994	University of Pardubice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2082" y="4026821"/>
            <a:ext cx="8751918" cy="9787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2000 – 2009 </a:t>
            </a:r>
          </a:p>
          <a:p>
            <a:pPr>
              <a:lnSpc>
                <a:spcPct val="120000"/>
              </a:lnSpc>
              <a:defRPr/>
            </a:pP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 Act 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2001, Strategy of Tertiary Education Development </a:t>
            </a:r>
          </a:p>
          <a:p>
            <a:pPr>
              <a:lnSpc>
                <a:spcPct val="120000"/>
              </a:lnSpc>
              <a:defRPr/>
            </a:pP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 faculties </a:t>
            </a:r>
            <a:r>
              <a:rPr lang="en-US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65 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lang="en-US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r>
              <a:rPr 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en-US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 130 study specializations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11 thousand students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0395" y="5162271"/>
            <a:ext cx="8724209" cy="81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2009 – 2014</a:t>
            </a:r>
          </a:p>
          <a:p>
            <a:pPr>
              <a:lnSpc>
                <a:spcPct val="80000"/>
              </a:lnSpc>
            </a:pP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	State financial policy changes, EU Operational program</a:t>
            </a:r>
            <a:r>
              <a:rPr lang="cs-CZ" altLang="cs-CZ" sz="1600"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cs-CZ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infrastructure </a:t>
            </a:r>
            <a:r>
              <a:rPr lang="en-US" altLang="cs-CZ" sz="1600" kern="1000"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modern</a:t>
            </a:r>
            <a:r>
              <a:rPr lang="en-US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>
                <a:ea typeface="Tahoma" panose="020B0604030504040204" pitchFamily="34" charset="0"/>
                <a:cs typeface="Tahoma" panose="020B0604030504040204" pitchFamily="34" charset="0"/>
              </a:rPr>
              <a:t>university </a:t>
            </a:r>
            <a:r>
              <a:rPr lang="en-US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campu</a:t>
            </a:r>
            <a:r>
              <a:rPr lang="cs-CZ" altLang="cs-CZ" sz="1600" smtClean="0"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altLang="cs-CZ" sz="160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082" y="6059079"/>
            <a:ext cx="8751918" cy="683264"/>
          </a:xfrm>
          <a:prstGeom prst="rect">
            <a:avLst/>
          </a:prstGeom>
          <a:solidFill>
            <a:srgbClr val="2A303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</a:pPr>
            <a:r>
              <a:rPr lang="cs-CZ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2015 – 2020 </a:t>
            </a:r>
          </a:p>
          <a:p>
            <a:pPr>
              <a:lnSpc>
                <a:spcPct val="120000"/>
              </a:lnSpc>
            </a:pP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Amendment </a:t>
            </a:r>
            <a:r>
              <a:rPr lang="cs-CZ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the</a:t>
            </a:r>
            <a:r>
              <a:rPr lang="en-US" sz="16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Higher Education Act – new challenges – Horizon 2020  </a:t>
            </a:r>
          </a:p>
        </p:txBody>
      </p:sp>
    </p:spTree>
    <p:extLst>
      <p:ext uri="{BB962C8B-B14F-4D97-AF65-F5344CB8AC3E}">
        <p14:creationId xmlns:p14="http://schemas.microsoft.com/office/powerpoint/2010/main" val="41819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985" y="566782"/>
            <a:ext cx="7772400" cy="696590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cs-CZ" altLang="cs-CZ" sz="3200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Faculties</a:t>
            </a:r>
            <a:endParaRPr lang="cs-CZ" altLang="cs-CZ" sz="3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03115" y="2525172"/>
            <a:ext cx="8202279" cy="360362"/>
          </a:xfrm>
          <a:prstGeom prst="rect">
            <a:avLst/>
          </a:prstGeom>
          <a:solidFill>
            <a:srgbClr val="262DBE"/>
          </a:solidFill>
          <a:ln>
            <a:noFill/>
          </a:ln>
          <a:extLst/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cs-CZ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Transport </a:t>
            </a:r>
            <a:r>
              <a:rPr lang="cs-CZ" sz="2000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endParaRPr lang="en-GB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03115" y="2017966"/>
            <a:ext cx="8202279" cy="360362"/>
          </a:xfrm>
          <a:prstGeom prst="rect">
            <a:avLst/>
          </a:prstGeom>
          <a:solidFill>
            <a:srgbClr val="3DA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Economics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and Administration</a:t>
            </a:r>
            <a:endParaRPr lang="en-GB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03114" y="3028552"/>
            <a:ext cx="8202280" cy="360363"/>
          </a:xfrm>
          <a:prstGeom prst="rect">
            <a:avLst/>
          </a:prstGeom>
          <a:solidFill>
            <a:srgbClr val="DEA900"/>
          </a:solidFill>
          <a:ln>
            <a:noFill/>
          </a:ln>
          <a:extLst/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Arts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and Philosophy </a:t>
            </a:r>
            <a:endParaRPr lang="en-GB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03115" y="1505374"/>
            <a:ext cx="8202279" cy="360362"/>
          </a:xfrm>
          <a:prstGeom prst="rect">
            <a:avLst/>
          </a:prstGeom>
          <a:solidFill>
            <a:srgbClr val="981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Chemical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03114" y="4036541"/>
            <a:ext cx="8202279" cy="360362"/>
          </a:xfrm>
          <a:prstGeom prst="rect">
            <a:avLst/>
          </a:prstGeom>
          <a:solidFill>
            <a:srgbClr val="7F3F17"/>
          </a:solidFill>
          <a:ln>
            <a:noFill/>
          </a:ln>
          <a:extLst/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Restoration</a:t>
            </a:r>
            <a:endParaRPr lang="en-GB" sz="20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03114" y="4537442"/>
            <a:ext cx="8173705" cy="360362"/>
          </a:xfrm>
          <a:prstGeom prst="rect">
            <a:avLst/>
          </a:prstGeom>
          <a:solidFill>
            <a:srgbClr val="2AC2C6"/>
          </a:solidFill>
          <a:ln>
            <a:noFill/>
          </a:ln>
          <a:extLst/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Faculty of Electrical Engineering and Informatics</a:t>
            </a:r>
            <a:endParaRPr lang="en-GB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03115" y="3531363"/>
            <a:ext cx="8202279" cy="36036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18000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ct val="100000"/>
              </a:spcAft>
            </a:pPr>
            <a:r>
              <a:rPr lang="en-GB" sz="20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Health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Studies</a:t>
            </a:r>
            <a:endParaRPr lang="en-GB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97010" y="569838"/>
            <a:ext cx="7772400" cy="69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8 000 </a:t>
            </a:r>
            <a:r>
              <a:rPr lang="cs-CZ" altLang="cs-CZ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Students at </a:t>
            </a:r>
            <a:r>
              <a:rPr lang="cs-CZ" altLang="cs-CZ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cs-CZ" altLang="cs-CZ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Faculties</a:t>
            </a:r>
            <a:endParaRPr lang="cs-CZ" altLang="cs-CZ" sz="3200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err="1" smtClean="0">
                <a:solidFill>
                  <a:schemeClr val="bg1"/>
                </a:solidFill>
              </a:rPr>
              <a:t>niversity</a:t>
            </a:r>
            <a:r>
              <a:rPr lang="en-US" sz="2400" dirty="0" smtClean="0">
                <a:solidFill>
                  <a:schemeClr val="bg1"/>
                </a:solidFill>
              </a:rPr>
              <a:t> of Pardubice</a:t>
            </a:r>
          </a:p>
          <a:p>
            <a:endParaRPr lang="cs-CZ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854208"/>
              </p:ext>
            </p:extLst>
          </p:nvPr>
        </p:nvGraphicFramePr>
        <p:xfrm>
          <a:off x="487485" y="1989162"/>
          <a:ext cx="8928992" cy="48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83948"/>
              </p:ext>
            </p:extLst>
          </p:nvPr>
        </p:nvGraphicFramePr>
        <p:xfrm>
          <a:off x="304986" y="1413005"/>
          <a:ext cx="8156448" cy="4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565687"/>
              </p:ext>
            </p:extLst>
          </p:nvPr>
        </p:nvGraphicFramePr>
        <p:xfrm>
          <a:off x="635000" y="1543790"/>
          <a:ext cx="7634410" cy="493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72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7010" y="569838"/>
            <a:ext cx="7772400" cy="69659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Students </a:t>
            </a:r>
            <a:r>
              <a:rPr lang="cs-CZ" sz="32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cs-CZ" sz="3200" dirty="0" smtClean="0">
                <a:solidFill>
                  <a:srgbClr val="F8202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63 Study </a:t>
            </a:r>
            <a:r>
              <a:rPr lang="cs-CZ" sz="3200" dirty="0" err="1">
                <a:solidFill>
                  <a:srgbClr val="F8202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endParaRPr lang="cs-CZ" sz="3200" dirty="0">
              <a:solidFill>
                <a:srgbClr val="F8202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87485" y="58482"/>
            <a:ext cx="8501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013" y="4171950"/>
            <a:ext cx="48434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180975" indent="-180975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ED1C24"/>
              </a:buClr>
              <a:buSzPct val="150000"/>
              <a:buFontTx/>
              <a:buChar char="•"/>
            </a:pPr>
            <a:endParaRPr lang="en-US" sz="1200">
              <a:latin typeface="Tahom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9700" y="4171950"/>
            <a:ext cx="35464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180975" indent="-180975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09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09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ED1C24"/>
              </a:buClr>
              <a:buSzPct val="150000"/>
              <a:buFont typeface="Tahoma" pitchFamily="34" charset="0"/>
              <a:buNone/>
            </a:pPr>
            <a:endParaRPr lang="en-US" sz="1200">
              <a:latin typeface="Tahoma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972474"/>
              </p:ext>
            </p:extLst>
          </p:nvPr>
        </p:nvGraphicFramePr>
        <p:xfrm>
          <a:off x="630790" y="1465781"/>
          <a:ext cx="7638620" cy="48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10481"/>
              </p:ext>
            </p:extLst>
          </p:nvPr>
        </p:nvGraphicFramePr>
        <p:xfrm>
          <a:off x="1532972" y="1288388"/>
          <a:ext cx="7075006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242522" y="316661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25 </a:t>
            </a:r>
            <a:r>
              <a:rPr lang="cs-CZ" sz="1600" dirty="0" err="1" smtClean="0">
                <a:solidFill>
                  <a:schemeClr val="bg1"/>
                </a:solidFill>
              </a:rPr>
              <a:t>Bachelor´s</a:t>
            </a:r>
            <a:r>
              <a:rPr lang="cs-CZ" sz="1600" dirty="0" smtClean="0">
                <a:solidFill>
                  <a:schemeClr val="bg1"/>
                </a:solidFill>
              </a:rPr>
              <a:t> – Bc., </a:t>
            </a:r>
            <a:r>
              <a:rPr lang="cs-CZ" sz="1600" dirty="0" err="1" smtClean="0">
                <a:solidFill>
                  <a:schemeClr val="bg1"/>
                </a:solidFill>
              </a:rPr>
              <a:t>BcA</a:t>
            </a:r>
            <a:r>
              <a:rPr lang="cs-CZ" sz="1600" dirty="0" smtClean="0">
                <a:solidFill>
                  <a:schemeClr val="bg1"/>
                </a:solidFill>
              </a:rPr>
              <a:t>.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7610" y="2209494"/>
            <a:ext cx="2927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22 </a:t>
            </a:r>
            <a:r>
              <a:rPr lang="cs-CZ" sz="1600" dirty="0" err="1" smtClean="0">
                <a:solidFill>
                  <a:schemeClr val="bg1"/>
                </a:solidFill>
              </a:rPr>
              <a:t>Master´s</a:t>
            </a:r>
            <a:r>
              <a:rPr lang="cs-CZ" sz="1600" dirty="0" smtClean="0">
                <a:solidFill>
                  <a:schemeClr val="bg1"/>
                </a:solidFill>
              </a:rPr>
              <a:t> – Ing. Mgr., </a:t>
            </a:r>
            <a:r>
              <a:rPr lang="cs-CZ" sz="1600" dirty="0" err="1" smtClean="0">
                <a:solidFill>
                  <a:schemeClr val="bg1"/>
                </a:solidFill>
              </a:rPr>
              <a:t>MgA</a:t>
            </a:r>
            <a:r>
              <a:rPr lang="cs-CZ" sz="1600" dirty="0" smtClean="0">
                <a:solidFill>
                  <a:schemeClr val="bg1"/>
                </a:solidFill>
              </a:rPr>
              <a:t>.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25935" y="1428553"/>
            <a:ext cx="189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16 </a:t>
            </a:r>
            <a:r>
              <a:rPr lang="cs-CZ" sz="1600" dirty="0" err="1" smtClean="0">
                <a:solidFill>
                  <a:schemeClr val="bg1"/>
                </a:solidFill>
              </a:rPr>
              <a:t>Doctoral</a:t>
            </a:r>
            <a:r>
              <a:rPr lang="cs-CZ" sz="1600" dirty="0" smtClean="0">
                <a:solidFill>
                  <a:schemeClr val="bg1"/>
                </a:solidFill>
              </a:rPr>
              <a:t> – PhD.</a:t>
            </a:r>
            <a:endParaRPr lang="cs-CZ" sz="1600" dirty="0">
              <a:solidFill>
                <a:schemeClr val="bg1"/>
              </a:solidFill>
            </a:endParaRP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05301"/>
              </p:ext>
            </p:extLst>
          </p:nvPr>
        </p:nvGraphicFramePr>
        <p:xfrm>
          <a:off x="1828800" y="1814698"/>
          <a:ext cx="5985164" cy="471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bdélník 14"/>
          <p:cNvSpPr/>
          <p:nvPr/>
        </p:nvSpPr>
        <p:spPr>
          <a:xfrm>
            <a:off x="6018684" y="5609779"/>
            <a:ext cx="2747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200" dirty="0" smtClean="0">
                <a:solidFill>
                  <a:schemeClr val="bg1"/>
                </a:solidFill>
              </a:rPr>
              <a:t>25 </a:t>
            </a:r>
            <a:r>
              <a:rPr lang="cs-CZ" sz="3200" dirty="0" err="1">
                <a:solidFill>
                  <a:schemeClr val="bg1"/>
                </a:solidFill>
              </a:rPr>
              <a:t>Undergraduate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37655" y="5609779"/>
            <a:ext cx="2411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38 </a:t>
            </a:r>
            <a:r>
              <a:rPr lang="cs-CZ" sz="3200" dirty="0" err="1" smtClean="0">
                <a:solidFill>
                  <a:schemeClr val="bg1"/>
                </a:solidFill>
              </a:rPr>
              <a:t>Postgraduate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67265" y="5429519"/>
            <a:ext cx="124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70 %</a:t>
            </a:r>
            <a:endParaRPr lang="cs-CZ" sz="4000" dirty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96578" y="5538267"/>
            <a:ext cx="118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30 %</a:t>
            </a:r>
            <a:endParaRPr lang="cs-CZ" sz="4000" dirty="0"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510" y="564996"/>
            <a:ext cx="7772400" cy="71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+mn-lt"/>
              </a:rPr>
              <a:t>Students </a:t>
            </a:r>
            <a:r>
              <a:rPr lang="cs-CZ" sz="3200" smtClean="0">
                <a:solidFill>
                  <a:schemeClr val="bg1"/>
                </a:solidFill>
                <a:latin typeface="+mn-lt"/>
              </a:rPr>
              <a:t>in the two </a:t>
            </a:r>
            <a:r>
              <a:rPr lang="en-US" sz="3200" smtClean="0">
                <a:solidFill>
                  <a:srgbClr val="FF0000"/>
                </a:solidFill>
                <a:latin typeface="+mn-lt"/>
              </a:rPr>
              <a:t>Form</a:t>
            </a:r>
            <a:r>
              <a:rPr lang="cs-CZ" sz="320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320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of Study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41901"/>
              </p:ext>
            </p:extLst>
          </p:nvPr>
        </p:nvGraphicFramePr>
        <p:xfrm>
          <a:off x="323695" y="1628698"/>
          <a:ext cx="8772525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270881"/>
              </p:ext>
            </p:extLst>
          </p:nvPr>
        </p:nvGraphicFramePr>
        <p:xfrm>
          <a:off x="641196" y="1446663"/>
          <a:ext cx="7638620" cy="48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025202" y="5336424"/>
            <a:ext cx="236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Full-time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81586" y="1639332"/>
            <a:ext cx="294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Part-time</a:t>
            </a:r>
            <a:endParaRPr lang="cs-CZ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34638"/>
            <a:ext cx="8686800" cy="9630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Fine </a:t>
            </a:r>
            <a:r>
              <a:rPr lang="cs-CZ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Arts</a:t>
            </a:r>
            <a:endParaRPr lang="cs-CZ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historical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preservation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art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restoration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techniques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technologies</a:t>
            </a:r>
            <a:endParaRPr lang="cs-CZ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446567"/>
          </a:xfrm>
          <a:prstGeom prst="rect">
            <a:avLst/>
          </a:prstGeom>
          <a:solidFill>
            <a:srgbClr val="F8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7485" y="58482"/>
            <a:ext cx="8550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solidFill>
                  <a:schemeClr val="bg1"/>
                </a:solidFill>
              </a:rPr>
              <a:t>U</a:t>
            </a:r>
            <a:r>
              <a:rPr lang="en-US" sz="2400" err="1" smtClean="0">
                <a:solidFill>
                  <a:schemeClr val="bg1"/>
                </a:solidFill>
              </a:rPr>
              <a:t>niversity</a:t>
            </a:r>
            <a:r>
              <a:rPr lang="en-US" sz="2400" smtClean="0">
                <a:solidFill>
                  <a:schemeClr val="bg1"/>
                </a:solidFill>
              </a:rPr>
              <a:t> of Pardubice</a:t>
            </a:r>
          </a:p>
          <a:p>
            <a:endParaRPr lang="cs-CZ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7959" y="586707"/>
            <a:ext cx="8559555" cy="661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lang="en-US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cs-CZ" altLang="cs-CZ" sz="3200" dirty="0" err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cs-CZ" altLang="cs-CZ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cs-CZ" sz="32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Technology Transfer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7485" y="1414037"/>
            <a:ext cx="86565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Natural and </a:t>
            </a:r>
            <a:r>
              <a:rPr lang="cs-CZ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chemistry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chemical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 technology, biotechnology and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biochemistry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informatics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transport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technologies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cs-CZ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</a:pP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science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nanotechnologies</a:t>
            </a:r>
            <a:endParaRPr lang="cs-CZ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7960" y="3111635"/>
            <a:ext cx="8550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endParaRPr lang="cs-CZ" sz="20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economics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administration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philology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cs-CZ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philosophy</a:t>
            </a:r>
            <a:r>
              <a:rPr lang="cs-CZ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humanities</a:t>
            </a:r>
            <a:r>
              <a:rPr lang="cs-CZ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sociology</a:t>
            </a:r>
            <a:endParaRPr lang="cs-CZ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7485" y="4436305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Sciences</a:t>
            </a:r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nursing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midwifery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paramedic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cs-CZ" sz="2000" dirty="0" err="1"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1807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á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á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á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á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á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á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Vlastní 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00"/>
    </a:hlink>
    <a:folHlink>
      <a:srgbClr val="000000"/>
    </a:folHlink>
  </a:clrScheme>
  <a:fontScheme name="Motiv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iv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2290</TotalTime>
  <Words>1034</Words>
  <Application>Microsoft Office PowerPoint</Application>
  <PresentationFormat>Předvádění na obrazovce (4:3)</PresentationFormat>
  <Paragraphs>269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Office</vt:lpstr>
      <vt:lpstr>Prezentace aplikace PowerPoint</vt:lpstr>
      <vt:lpstr>Prezentace aplikace PowerPoint</vt:lpstr>
      <vt:lpstr>Advancing Knowledge and Technologies  to improve the quality of life</vt:lpstr>
      <vt:lpstr>5 Historical Milestones</vt:lpstr>
      <vt:lpstr>7 Faculties</vt:lpstr>
      <vt:lpstr>Prezentace aplikace PowerPoint</vt:lpstr>
      <vt:lpstr>Students in 63 Study Programmes</vt:lpstr>
      <vt:lpstr>Students in the two Forms of Study</vt:lpstr>
      <vt:lpstr>Prezentace aplikace PowerPoint</vt:lpstr>
      <vt:lpstr> Undergraduate and Postgraduate degree courses taught in English</vt:lpstr>
      <vt:lpstr>Undergraduate and Postgraduate degree courses taught in English</vt:lpstr>
      <vt:lpstr>Undergraduate and Postgraduate degree courses taught in English</vt:lpstr>
      <vt:lpstr>Doctoral degree courses taught in English</vt:lpstr>
      <vt:lpstr>Doctoral degree courses taught in English</vt:lpstr>
      <vt:lpstr>Prezentace aplikace PowerPoint</vt:lpstr>
      <vt:lpstr>Research, Science &amp; Technology Transfer</vt:lpstr>
      <vt:lpstr>1,142 University Employees</vt:lpstr>
      <vt:lpstr>Recent Major Investments building modern infrastructure</vt:lpstr>
      <vt:lpstr>European Regional Development Fund</vt:lpstr>
      <vt:lpstr>Prezentace aplikace PowerPoint</vt:lpstr>
      <vt:lpstr>Prezentace aplikace PowerPoint</vt:lpstr>
      <vt:lpstr>Prezentace aplikace PowerPoint</vt:lpstr>
      <vt:lpstr>International Cooperation in Education</vt:lpstr>
      <vt:lpstr>Erasmus+</vt:lpstr>
      <vt:lpstr> Open Door to Scientific Knowledge</vt:lpstr>
      <vt:lpstr>Infrastructure &amp; Support Services</vt:lpstr>
      <vt:lpstr>University Campus – Library – ICT</vt:lpstr>
      <vt:lpstr>Physical Education &amp; Sports</vt:lpstr>
      <vt:lpstr>Accommodation &amp; Dinning</vt:lpstr>
      <vt:lpstr>Students coming from 55 countries appreciate:</vt:lpstr>
      <vt:lpstr>Prezentace aplikace PowerPoint</vt:lpstr>
      <vt:lpstr>Prezentace aplikace PowerPoint</vt:lpstr>
      <vt:lpstr>Quality &amp; Tradition</vt:lpstr>
    </vt:vector>
  </TitlesOfParts>
  <Company>Univerzita Pardubice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Chalupnik Marek</dc:creator>
  <cp:lastModifiedBy>support_0</cp:lastModifiedBy>
  <cp:revision>660</cp:revision>
  <dcterms:created xsi:type="dcterms:W3CDTF">2014-10-14T11:53:30Z</dcterms:created>
  <dcterms:modified xsi:type="dcterms:W3CDTF">2017-02-14T12:20:33Z</dcterms:modified>
</cp:coreProperties>
</file>