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</p:sldIdLst>
  <p:sldSz cx="30279975" cy="42808525"/>
  <p:notesSz cx="6858000" cy="9144000"/>
  <p:defaultTextStyle>
    <a:defPPr>
      <a:defRPr lang="cs-CZ"/>
    </a:defPPr>
    <a:lvl1pPr marL="0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804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5613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3417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1221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9030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6834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4639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2447" algn="l" defTabSz="417561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D24C"/>
    <a:srgbClr val="60DA6C"/>
    <a:srgbClr val="2DC13B"/>
    <a:srgbClr val="26A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1020" y="60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70998" y="13298404"/>
            <a:ext cx="25737979" cy="91760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56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18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21952982" y="1714335"/>
            <a:ext cx="6812994" cy="3652597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13999" y="1714335"/>
            <a:ext cx="19934317" cy="3652597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75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2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91909" y="27508457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393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479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218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958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7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13999" y="9988665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392320" y="9988665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57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99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07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30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007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38629" y="1704429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14007" y="8958096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92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7393" indent="0">
              <a:buNone/>
              <a:defRPr sz="12800"/>
            </a:lvl2pPr>
            <a:lvl3pPr marL="4174795" indent="0">
              <a:buNone/>
              <a:defRPr sz="11000"/>
            </a:lvl3pPr>
            <a:lvl4pPr marL="6262189" indent="0">
              <a:buNone/>
              <a:defRPr sz="9100"/>
            </a:lvl4pPr>
            <a:lvl5pPr marL="8349582" indent="0">
              <a:buNone/>
              <a:defRPr sz="9100"/>
            </a:lvl5pPr>
            <a:lvl6pPr marL="10436984" indent="0">
              <a:buNone/>
              <a:defRPr sz="9100"/>
            </a:lvl6pPr>
            <a:lvl7pPr marL="12524377" indent="0">
              <a:buNone/>
              <a:defRPr sz="9100"/>
            </a:lvl7pPr>
            <a:lvl8pPr marL="14611770" indent="0">
              <a:buNone/>
              <a:defRPr sz="9100"/>
            </a:lvl8pPr>
            <a:lvl9pPr marL="16699173" indent="0">
              <a:buNone/>
              <a:defRPr sz="91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89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479" tIns="208739" rIns="417479" bIns="208739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3999" y="9988665"/>
            <a:ext cx="27251978" cy="28251648"/>
          </a:xfrm>
          <a:prstGeom prst="rect">
            <a:avLst/>
          </a:prstGeom>
        </p:spPr>
        <p:txBody>
          <a:bodyPr vert="horz" lIns="417479" tIns="208739" rIns="417479" bIns="208739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13999" y="39677176"/>
            <a:ext cx="7065328" cy="2279158"/>
          </a:xfrm>
          <a:prstGeom prst="rect">
            <a:avLst/>
          </a:prstGeom>
        </p:spPr>
        <p:txBody>
          <a:bodyPr vert="horz" lIns="417479" tIns="208739" rIns="417479" bIns="208739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FFC44-F09B-49C4-802F-795BCF4CD85B}" type="datetimeFigureOut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345658" y="39677176"/>
            <a:ext cx="9588659" cy="2279158"/>
          </a:xfrm>
          <a:prstGeom prst="rect">
            <a:avLst/>
          </a:prstGeom>
        </p:spPr>
        <p:txBody>
          <a:bodyPr vert="horz" lIns="417479" tIns="208739" rIns="417479" bIns="208739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21700649" y="39677176"/>
            <a:ext cx="7065328" cy="2279158"/>
          </a:xfrm>
          <a:prstGeom prst="rect">
            <a:avLst/>
          </a:prstGeom>
        </p:spPr>
        <p:txBody>
          <a:bodyPr vert="horz" lIns="417479" tIns="208739" rIns="417479" bIns="208739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C5C5A-3158-40BD-8C46-A9C6D3AB0BC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85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4174795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549" indent="-1565549" algn="l" defTabSz="4174795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016" indent="-1304623" algn="l" defTabSz="4174795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492" indent="-1043697" algn="l" defTabSz="417479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5885" indent="-1043697" algn="l" defTabSz="4174795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3287" indent="-1043697" algn="l" defTabSz="4174795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681" indent="-1043697" algn="l" defTabSz="4174795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8074" indent="-1043697" algn="l" defTabSz="4174795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5476" indent="-1043697" algn="l" defTabSz="4174795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2869" indent="-1043697" algn="l" defTabSz="4174795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417479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393" algn="l" defTabSz="417479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795" algn="l" defTabSz="417479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189" algn="l" defTabSz="417479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582" algn="l" defTabSz="417479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984" algn="l" defTabSz="417479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4377" algn="l" defTabSz="417479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1770" algn="l" defTabSz="417479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173" algn="l" defTabSz="417479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4.wmf"/><Relationship Id="rId18" Type="http://schemas.openxmlformats.org/officeDocument/2006/relationships/oleObject" Target="../embeddings/oleObject7.bin"/><Relationship Id="rId3" Type="http://schemas.openxmlformats.org/officeDocument/2006/relationships/image" Target="../media/image8.png"/><Relationship Id="rId21" Type="http://schemas.openxmlformats.org/officeDocument/2006/relationships/image" Target="../media/image12.png"/><Relationship Id="rId7" Type="http://schemas.openxmlformats.org/officeDocument/2006/relationships/image" Target="../media/image1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.bin"/><Relationship Id="rId20" Type="http://schemas.openxmlformats.org/officeDocument/2006/relationships/image" Target="../media/image11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wmf"/><Relationship Id="rId24" Type="http://schemas.openxmlformats.org/officeDocument/2006/relationships/image" Target="../media/image15.png"/><Relationship Id="rId5" Type="http://schemas.openxmlformats.org/officeDocument/2006/relationships/image" Target="../media/image10.jpeg"/><Relationship Id="rId15" Type="http://schemas.openxmlformats.org/officeDocument/2006/relationships/image" Target="../media/image5.wmf"/><Relationship Id="rId23" Type="http://schemas.openxmlformats.org/officeDocument/2006/relationships/image" Target="../media/image14.png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7.wmf"/><Relationship Id="rId4" Type="http://schemas.openxmlformats.org/officeDocument/2006/relationships/image" Target="../media/image9.png"/><Relationship Id="rId9" Type="http://schemas.openxmlformats.org/officeDocument/2006/relationships/image" Target="../media/image2.wmf"/><Relationship Id="rId14" Type="http://schemas.openxmlformats.org/officeDocument/2006/relationships/oleObject" Target="../embeddings/oleObject5.bin"/><Relationship Id="rId2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61902"/>
            <a:ext cx="3027997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TERMOELEKTRICKÉ VLASTNOSTI POLYKRYSTALICKÉHO </a:t>
            </a:r>
            <a:r>
              <a:rPr lang="cs-CZ" b="1" dirty="0" err="1"/>
              <a:t>SnSe</a:t>
            </a:r>
            <a:r>
              <a:rPr lang="cs-CZ" b="1" dirty="0"/>
              <a:t> DOPOVANÉHO As</a:t>
            </a:r>
          </a:p>
        </p:txBody>
      </p:sp>
      <p:pic>
        <p:nvPicPr>
          <p:cNvPr id="5" name="Picture 11" descr="http://www.upce.cz/fr/20let/konference/logo-upa.png"/>
          <p:cNvPicPr>
            <a:picLocks noChangeAspect="1" noChangeArrowheads="1"/>
          </p:cNvPicPr>
          <p:nvPr/>
        </p:nvPicPr>
        <p:blipFill>
          <a:blip r:embed="rId3" cstate="print"/>
          <a:srcRect l="10310" t="14581" r="46863" b="29177"/>
          <a:stretch>
            <a:fillRect/>
          </a:stretch>
        </p:blipFill>
        <p:spPr bwMode="auto">
          <a:xfrm>
            <a:off x="522363" y="1693240"/>
            <a:ext cx="2808312" cy="2808312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0" y="2778003"/>
            <a:ext cx="30279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u="sng" dirty="0"/>
              <a:t>Čermák Šraitrová K.</a:t>
            </a:r>
            <a:r>
              <a:rPr lang="cs-CZ" sz="6000" baseline="30000" dirty="0"/>
              <a:t>1</a:t>
            </a:r>
            <a:r>
              <a:rPr lang="cs-CZ" sz="6000" dirty="0"/>
              <a:t> , Kucek V.</a:t>
            </a:r>
            <a:r>
              <a:rPr lang="cs-CZ" sz="6000" baseline="30000" dirty="0"/>
              <a:t> 1</a:t>
            </a:r>
            <a:r>
              <a:rPr lang="cs-CZ" sz="6000" dirty="0"/>
              <a:t>, Ruleová P.</a:t>
            </a:r>
            <a:r>
              <a:rPr lang="cs-CZ" sz="6000" baseline="30000" dirty="0"/>
              <a:t> 1</a:t>
            </a:r>
            <a:r>
              <a:rPr lang="cs-CZ" sz="6000" dirty="0"/>
              <a:t> , Plecháček T.</a:t>
            </a:r>
            <a:r>
              <a:rPr lang="cs-CZ" sz="6000" baseline="30000" dirty="0"/>
              <a:t> 1</a:t>
            </a:r>
            <a:r>
              <a:rPr lang="cs-CZ" sz="6000" dirty="0"/>
              <a:t> , Drašar Č</a:t>
            </a:r>
            <a:r>
              <a:rPr lang="cs-CZ" sz="6000" b="1" dirty="0"/>
              <a:t>.</a:t>
            </a:r>
            <a:r>
              <a:rPr lang="cs-CZ" sz="6000" baseline="30000" dirty="0"/>
              <a:t> 1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0" y="3793666"/>
            <a:ext cx="30279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i="1" baseline="30000" dirty="0"/>
              <a:t>1</a:t>
            </a:r>
            <a:r>
              <a:rPr lang="cs-CZ" sz="4000" i="1" dirty="0"/>
              <a:t>Univerzita Pardubice</a:t>
            </a:r>
            <a:r>
              <a:rPr lang="en-GB" sz="4000" i="1" dirty="0"/>
              <a:t>, </a:t>
            </a:r>
            <a:r>
              <a:rPr lang="cs-CZ" sz="4000" i="1" dirty="0"/>
              <a:t>Fakulta chemicko-technologická</a:t>
            </a:r>
            <a:r>
              <a:rPr lang="en-GB" sz="4000" i="1" dirty="0"/>
              <a:t>, Studentsk</a:t>
            </a:r>
            <a:r>
              <a:rPr lang="cs-CZ" sz="4000" i="1" dirty="0"/>
              <a:t>á</a:t>
            </a:r>
            <a:r>
              <a:rPr lang="en-GB" sz="4000" i="1" dirty="0"/>
              <a:t> 573, 532 10 Pardubice, </a:t>
            </a:r>
            <a:r>
              <a:rPr lang="cs-CZ" sz="4000" i="1" dirty="0"/>
              <a:t>Česká republika</a:t>
            </a:r>
            <a:endParaRPr lang="cs-CZ" sz="4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458467" y="5130454"/>
            <a:ext cx="1485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Cíl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22363" y="6089749"/>
            <a:ext cx="1443108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3600" b="1" dirty="0"/>
              <a:t>Vyšetření vlivu arsenu jako </a:t>
            </a:r>
            <a:r>
              <a:rPr lang="cs-CZ" sz="3600" b="1" dirty="0" err="1"/>
              <a:t>dopantu</a:t>
            </a:r>
            <a:r>
              <a:rPr lang="cs-CZ" sz="3600" b="1" dirty="0"/>
              <a:t> na termoelektrické vlastnosti polykrystalického </a:t>
            </a:r>
            <a:r>
              <a:rPr lang="cs-CZ" sz="3600" b="1" dirty="0" err="1"/>
              <a:t>SnSe</a:t>
            </a:r>
            <a:r>
              <a:rPr lang="cs-CZ" sz="3600" b="1" dirty="0"/>
              <a:t>, zejména na parametr termoelektrické účinnosti </a:t>
            </a:r>
            <a:r>
              <a:rPr lang="cs-CZ" sz="3600" b="1" i="1" dirty="0"/>
              <a:t>ZT</a:t>
            </a:r>
            <a:r>
              <a:rPr lang="cs-CZ" sz="3600" b="1" dirty="0"/>
              <a:t>. </a:t>
            </a:r>
            <a:endParaRPr lang="cs-CZ" sz="3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58467" y="7359219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Předpoklad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/>
              <p:cNvSpPr txBox="1"/>
              <p:nvPr/>
            </p:nvSpPr>
            <p:spPr>
              <a:xfrm>
                <a:off x="460732" y="8177843"/>
                <a:ext cx="144016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3600" dirty="0"/>
                  <a:t>Zvýšení koncentrace děr v </a:t>
                </a:r>
                <a:r>
                  <a:rPr lang="cs-CZ" sz="3600" dirty="0" err="1"/>
                  <a:t>SnSe</a:t>
                </a:r>
                <a:r>
                  <a:rPr lang="cs-CZ" sz="3600" dirty="0"/>
                  <a:t> prostřednictvím zabudování arsenu do selenové </a:t>
                </a:r>
                <a:r>
                  <a:rPr lang="cs-CZ" sz="3600" dirty="0" err="1"/>
                  <a:t>podmřížky</a:t>
                </a:r>
                <a:r>
                  <a:rPr lang="cs-CZ" sz="3600" dirty="0"/>
                  <a:t> 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6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3600" b="0" i="1" smtClean="0">
                            <a:latin typeface="Cambria Math"/>
                          </a:rPr>
                          <m:t> </m:t>
                        </m:r>
                        <m:r>
                          <a:rPr lang="cs-CZ" sz="3600" b="0" i="1" smtClean="0">
                            <a:latin typeface="Cambria Math"/>
                          </a:rPr>
                          <m:t>𝐴𝑠</m:t>
                        </m:r>
                      </m:e>
                      <m:sub>
                        <m:r>
                          <a:rPr lang="cs-CZ" sz="3600" b="0" i="1" smtClean="0">
                            <a:latin typeface="Cambria Math"/>
                          </a:rPr>
                          <m:t>𝑆𝑒</m:t>
                        </m:r>
                      </m:sub>
                      <m:sup>
                        <m:r>
                          <a:rPr lang="cs-CZ" sz="3600" b="0" i="1" smtClean="0">
                            <a:latin typeface="Cambria Math"/>
                          </a:rPr>
                          <m:t>−</m:t>
                        </m:r>
                      </m:sup>
                    </m:sSubSup>
                    <m:r>
                      <a:rPr lang="cs-CZ" sz="3600" b="0" i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3600" b="0" i="1" smtClean="0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cs-CZ" sz="3600" b="0" i="1" smtClean="0"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cs-CZ" sz="3600" dirty="0"/>
                  <a:t>.</a:t>
                </a:r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32" y="8177843"/>
                <a:ext cx="14401600" cy="1200329"/>
              </a:xfrm>
              <a:prstGeom prst="rect">
                <a:avLst/>
              </a:prstGeom>
              <a:blipFill>
                <a:blip r:embed="rId4"/>
                <a:stretch>
                  <a:fillRect l="-1312" t="-8163" r="-1270" b="-188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1357887" y="9559838"/>
            <a:ext cx="6005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Experimentální část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57878" y="10390835"/>
            <a:ext cx="143203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dirty="0"/>
              <a:t>Byly připraveny polykrystalické vzorky </a:t>
            </a:r>
            <a:r>
              <a:rPr lang="en-US" sz="3600" dirty="0"/>
              <a:t>SnSe</a:t>
            </a:r>
            <a:r>
              <a:rPr lang="en-US" sz="3600" baseline="-25000" dirty="0"/>
              <a:t>1-x</a:t>
            </a:r>
            <a:r>
              <a:rPr lang="en-US" sz="3600" dirty="0"/>
              <a:t>As</a:t>
            </a:r>
            <a:r>
              <a:rPr lang="en-US" sz="3600" baseline="-25000" dirty="0"/>
              <a:t>x</a:t>
            </a:r>
            <a:r>
              <a:rPr lang="en-US" sz="3600" dirty="0"/>
              <a:t>, </a:t>
            </a:r>
            <a:r>
              <a:rPr lang="cs-CZ" sz="3600" dirty="0"/>
              <a:t>kde</a:t>
            </a:r>
            <a:r>
              <a:rPr lang="en-US" sz="3600" dirty="0"/>
              <a:t> </a:t>
            </a:r>
            <a:r>
              <a:rPr lang="en-US" sz="3600" i="1" dirty="0"/>
              <a:t>x</a:t>
            </a:r>
            <a:r>
              <a:rPr lang="en-US" sz="3600" dirty="0"/>
              <a:t> = 0; 0</a:t>
            </a:r>
            <a:r>
              <a:rPr lang="cs-CZ" sz="3600" dirty="0"/>
              <a:t>,</a:t>
            </a:r>
            <a:r>
              <a:rPr lang="en-US" sz="3600" dirty="0"/>
              <a:t>005; 0</a:t>
            </a:r>
            <a:r>
              <a:rPr lang="cs-CZ" sz="3600" dirty="0"/>
              <a:t>,</a:t>
            </a:r>
            <a:r>
              <a:rPr lang="en-US" sz="3600" dirty="0"/>
              <a:t>0075; 0</a:t>
            </a:r>
            <a:r>
              <a:rPr lang="cs-CZ" sz="3600" dirty="0"/>
              <a:t>,</a:t>
            </a:r>
            <a:r>
              <a:rPr lang="en-US" sz="3600" dirty="0"/>
              <a:t>01;</a:t>
            </a:r>
            <a:r>
              <a:rPr lang="cs-CZ" sz="3600" dirty="0"/>
              <a:t> </a:t>
            </a:r>
            <a:r>
              <a:rPr lang="en-US" sz="3600" dirty="0"/>
              <a:t>0</a:t>
            </a:r>
            <a:r>
              <a:rPr lang="cs-CZ" sz="3600" dirty="0"/>
              <a:t>,</a:t>
            </a:r>
            <a:r>
              <a:rPr lang="en-US" sz="3600" dirty="0"/>
              <a:t>02</a:t>
            </a:r>
            <a:r>
              <a:rPr lang="cs-CZ" sz="3600" dirty="0"/>
              <a:t>;</a:t>
            </a:r>
            <a:r>
              <a:rPr lang="en-US" sz="3600" dirty="0"/>
              <a:t> 0</a:t>
            </a:r>
            <a:r>
              <a:rPr lang="cs-CZ" sz="3600" dirty="0"/>
              <a:t>,</a:t>
            </a:r>
            <a:r>
              <a:rPr lang="en-US" sz="3600" dirty="0"/>
              <a:t>04</a:t>
            </a:r>
            <a:r>
              <a:rPr lang="cs-CZ" sz="3600" dirty="0"/>
              <a:t>; 0,06 a 0,08. Křemenné ampule s naváženým výchozím materiálem byly zahřáty na teplotu 1223 K s výdrží6 h. Následovalo volné chladnutí v peci na pokojovou teplotu. Získaný materiál byl pomlet ve vibračním mlýnku pod hexanem a následně za horka vylisován do tablet.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7013837" y="11464615"/>
            <a:ext cx="6979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Charakterizace materiálu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5796938" y="12236989"/>
            <a:ext cx="140495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cs-CZ" sz="3600" dirty="0"/>
              <a:t>XRD difrakce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cs-CZ" sz="3600" dirty="0"/>
              <a:t>Elektrická vodivost </a:t>
            </a:r>
            <a:r>
              <a:rPr lang="cs-CZ" sz="3600" i="1" dirty="0">
                <a:latin typeface="Symbol" pitchFamily="18" charset="2"/>
              </a:rPr>
              <a:t>s</a:t>
            </a:r>
            <a:r>
              <a:rPr lang="cs-CZ" sz="3600" dirty="0"/>
              <a:t> (</a:t>
            </a:r>
            <a:r>
              <a:rPr lang="en-US" sz="3600" dirty="0"/>
              <a:t>300-725 K</a:t>
            </a:r>
            <a:r>
              <a:rPr lang="cs-CZ" sz="3600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cs-CZ" sz="3600" dirty="0"/>
              <a:t>Tepelná vodivost </a:t>
            </a:r>
            <a:r>
              <a:rPr lang="cs-CZ" sz="3600" i="1" dirty="0">
                <a:latin typeface="Symbol" pitchFamily="18" charset="2"/>
              </a:rPr>
              <a:t>k</a:t>
            </a:r>
            <a:r>
              <a:rPr lang="cs-CZ" sz="3600" dirty="0"/>
              <a:t> (</a:t>
            </a:r>
            <a:r>
              <a:rPr lang="en-US" sz="3600" dirty="0"/>
              <a:t>300-725 K</a:t>
            </a:r>
            <a:r>
              <a:rPr lang="cs-CZ" sz="3600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 err="1"/>
              <a:t>Seebeck</a:t>
            </a:r>
            <a:r>
              <a:rPr lang="cs-CZ" sz="3600" dirty="0" err="1"/>
              <a:t>ův</a:t>
            </a:r>
            <a:r>
              <a:rPr lang="en-US" sz="3600" dirty="0"/>
              <a:t> </a:t>
            </a:r>
            <a:r>
              <a:rPr lang="cs-CZ" sz="3600" dirty="0"/>
              <a:t>koeficient </a:t>
            </a:r>
            <a:r>
              <a:rPr lang="cs-CZ" sz="3600" i="1" dirty="0">
                <a:latin typeface="Symbol" pitchFamily="18" charset="2"/>
              </a:rPr>
              <a:t>a</a:t>
            </a:r>
            <a:r>
              <a:rPr lang="en-US" sz="3600" dirty="0"/>
              <a:t> </a:t>
            </a:r>
            <a:r>
              <a:rPr lang="cs-CZ" sz="3600" dirty="0"/>
              <a:t>(</a:t>
            </a:r>
            <a:r>
              <a:rPr lang="en-US" sz="3600" dirty="0"/>
              <a:t>300-725 K</a:t>
            </a:r>
            <a:r>
              <a:rPr lang="cs-CZ" sz="3600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cs-CZ" sz="3600" dirty="0"/>
              <a:t>Parametr </a:t>
            </a:r>
            <a:r>
              <a:rPr lang="en-US" sz="3600" i="1" dirty="0"/>
              <a:t>ZT</a:t>
            </a:r>
            <a:r>
              <a:rPr lang="en-US" sz="3600" dirty="0"/>
              <a:t> </a:t>
            </a:r>
            <a:r>
              <a:rPr lang="cs-CZ" sz="3600" dirty="0"/>
              <a:t>byl vypočítán z naměřených dat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cs-CZ" sz="3600" dirty="0"/>
              <a:t>Měření </a:t>
            </a:r>
            <a:r>
              <a:rPr lang="cs-CZ" sz="3600" dirty="0" err="1"/>
              <a:t>Hallova</a:t>
            </a:r>
            <a:r>
              <a:rPr lang="cs-CZ" sz="3600" dirty="0"/>
              <a:t> koeficientu nebylo možné kvůli vysokému odporu připravených vzorků</a:t>
            </a:r>
            <a:endParaRPr lang="en-US" sz="3600" dirty="0"/>
          </a:p>
          <a:p>
            <a:endParaRPr lang="cs-CZ" sz="5400" dirty="0"/>
          </a:p>
        </p:txBody>
      </p:sp>
      <p:sp>
        <p:nvSpPr>
          <p:cNvPr id="10" name="Obdélník 9"/>
          <p:cNvSpPr/>
          <p:nvPr/>
        </p:nvSpPr>
        <p:spPr>
          <a:xfrm>
            <a:off x="0" y="16760831"/>
            <a:ext cx="30279975" cy="18394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2981043" y="5058066"/>
            <a:ext cx="71527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/>
              <a:t>Parametr termoelektrické účinnosti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459699" y="35154833"/>
            <a:ext cx="3741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Závěr</a:t>
            </a:r>
          </a:p>
        </p:txBody>
      </p:sp>
      <p:pic>
        <p:nvPicPr>
          <p:cNvPr id="35" name="Obrázek 34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76" t="11961" r="15537" b="12680"/>
          <a:stretch/>
        </p:blipFill>
        <p:spPr bwMode="auto">
          <a:xfrm>
            <a:off x="25396188" y="9805220"/>
            <a:ext cx="3456384" cy="31683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0" name="Přímá spojovací čára 39"/>
          <p:cNvCxnSpPr/>
          <p:nvPr/>
        </p:nvCxnSpPr>
        <p:spPr>
          <a:xfrm>
            <a:off x="450355" y="4842422"/>
            <a:ext cx="29379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326410"/>
              </p:ext>
            </p:extLst>
          </p:nvPr>
        </p:nvGraphicFramePr>
        <p:xfrm>
          <a:off x="24842181" y="6689914"/>
          <a:ext cx="4057450" cy="215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" name="Rovnice" r:id="rId6" imgW="787320" imgH="419040" progId="Equation.3">
                  <p:embed/>
                </p:oleObj>
              </mc:Choice>
              <mc:Fallback>
                <p:oleObj name="Rovnice" r:id="rId6" imgW="78732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842181" y="6689914"/>
                        <a:ext cx="4057450" cy="2159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Přímá spojnice se šipkou 22"/>
          <p:cNvCxnSpPr/>
          <p:nvPr/>
        </p:nvCxnSpPr>
        <p:spPr>
          <a:xfrm flipV="1">
            <a:off x="26265223" y="10206567"/>
            <a:ext cx="1692188" cy="1997122"/>
          </a:xfrm>
          <a:prstGeom prst="straightConnector1">
            <a:avLst/>
          </a:prstGeom>
          <a:ln w="508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 rot="18699606">
            <a:off x="26123746" y="10656417"/>
            <a:ext cx="1494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12 mm</a:t>
            </a:r>
          </a:p>
        </p:txBody>
      </p:sp>
      <p:graphicFrame>
        <p:nvGraphicFramePr>
          <p:cNvPr id="29" name="Objek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643910"/>
              </p:ext>
            </p:extLst>
          </p:nvPr>
        </p:nvGraphicFramePr>
        <p:xfrm>
          <a:off x="107952" y="17222482"/>
          <a:ext cx="10187395" cy="72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7" name="Graph" r:id="rId8" imgW="4276080" imgH="3023280" progId="Origin50.Graph">
                  <p:embed/>
                </p:oleObj>
              </mc:Choice>
              <mc:Fallback>
                <p:oleObj name="Graph" r:id="rId8" imgW="4276080" imgH="30232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7952" y="17222482"/>
                        <a:ext cx="10187395" cy="72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k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492604"/>
              </p:ext>
            </p:extLst>
          </p:nvPr>
        </p:nvGraphicFramePr>
        <p:xfrm>
          <a:off x="10235789" y="24106215"/>
          <a:ext cx="10187395" cy="72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8" name="Graph" r:id="rId10" imgW="4276080" imgH="3023280" progId="Origin50.Graph">
                  <p:embed/>
                </p:oleObj>
              </mc:Choice>
              <mc:Fallback>
                <p:oleObj name="Graph" r:id="rId10" imgW="4276080" imgH="30232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235789" y="24106215"/>
                        <a:ext cx="10187395" cy="72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172358"/>
              </p:ext>
            </p:extLst>
          </p:nvPr>
        </p:nvGraphicFramePr>
        <p:xfrm>
          <a:off x="10126818" y="17176330"/>
          <a:ext cx="10376238" cy="72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" name="Graph" r:id="rId12" imgW="4159800" imgH="2886840" progId="Origin50.Graph">
                  <p:embed/>
                </p:oleObj>
              </mc:Choice>
              <mc:Fallback>
                <p:oleObj name="Graph" r:id="rId12" imgW="4159800" imgH="288684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126818" y="17176330"/>
                        <a:ext cx="10376238" cy="72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083466"/>
              </p:ext>
            </p:extLst>
          </p:nvPr>
        </p:nvGraphicFramePr>
        <p:xfrm>
          <a:off x="19899352" y="24116330"/>
          <a:ext cx="10187395" cy="72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" name="Graph" r:id="rId14" imgW="4276080" imgH="3023280" progId="Origin50.Graph">
                  <p:embed/>
                </p:oleObj>
              </mc:Choice>
              <mc:Fallback>
                <p:oleObj name="Graph" r:id="rId14" imgW="4276080" imgH="30232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9899352" y="24116330"/>
                        <a:ext cx="10187395" cy="72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665406"/>
              </p:ext>
            </p:extLst>
          </p:nvPr>
        </p:nvGraphicFramePr>
        <p:xfrm>
          <a:off x="19820507" y="17175713"/>
          <a:ext cx="10376238" cy="72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1" name="Graph" r:id="rId16" imgW="4159800" imgH="2886840" progId="Origin50.Graph">
                  <p:embed/>
                </p:oleObj>
              </mc:Choice>
              <mc:Fallback>
                <p:oleObj name="Graph" r:id="rId16" imgW="4159800" imgH="288684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9820507" y="17175713"/>
                        <a:ext cx="10376238" cy="72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k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390433"/>
              </p:ext>
            </p:extLst>
          </p:nvPr>
        </p:nvGraphicFramePr>
        <p:xfrm>
          <a:off x="66431" y="26364940"/>
          <a:ext cx="10187395" cy="72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" name="Graph" r:id="rId18" imgW="4276080" imgH="3023280" progId="Origin50.Graph">
                  <p:embed/>
                </p:oleObj>
              </mc:Choice>
              <mc:Fallback>
                <p:oleObj name="Graph" r:id="rId18" imgW="4276080" imgH="30232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6431" y="26364940"/>
                        <a:ext cx="10187395" cy="72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357888" y="13285530"/>
            <a:ext cx="8114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XRD analýza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57878" y="14184699"/>
            <a:ext cx="143044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dirty="0"/>
              <a:t>Vzorky s obsahem arsenu </a:t>
            </a:r>
            <a:r>
              <a:rPr lang="en-US" sz="3600" i="1" dirty="0"/>
              <a:t>x</a:t>
            </a:r>
            <a:r>
              <a:rPr lang="en-US" sz="3600" dirty="0"/>
              <a:t> = 0</a:t>
            </a:r>
            <a:r>
              <a:rPr lang="cs-CZ" sz="3600" dirty="0"/>
              <a:t>,</a:t>
            </a:r>
            <a:r>
              <a:rPr lang="en-US" sz="3600" dirty="0"/>
              <a:t>02 – 0</a:t>
            </a:r>
            <a:r>
              <a:rPr lang="cs-CZ" sz="3600" dirty="0"/>
              <a:t>,</a:t>
            </a:r>
            <a:r>
              <a:rPr lang="en-US" sz="3600" dirty="0"/>
              <a:t>08 </a:t>
            </a:r>
            <a:r>
              <a:rPr lang="cs-CZ" sz="3600" dirty="0"/>
              <a:t>obsahovaly druhou fázi, která byla identifikována jako </a:t>
            </a:r>
            <a:r>
              <a:rPr lang="en-US" sz="3600" dirty="0" err="1"/>
              <a:t>SnAs</a:t>
            </a:r>
            <a:r>
              <a:rPr lang="en-US" sz="3600" dirty="0"/>
              <a:t>. </a:t>
            </a:r>
            <a:r>
              <a:rPr lang="cs-CZ" sz="3600" dirty="0"/>
              <a:t>U vzorků s </a:t>
            </a:r>
            <a:r>
              <a:rPr lang="en-US" sz="3600" i="1" dirty="0"/>
              <a:t>x </a:t>
            </a:r>
            <a:r>
              <a:rPr lang="en-US" sz="3600" dirty="0"/>
              <a:t>≥ 0</a:t>
            </a:r>
            <a:r>
              <a:rPr lang="cs-CZ" sz="3600" dirty="0"/>
              <a:t>,</a:t>
            </a:r>
            <a:r>
              <a:rPr lang="en-US" sz="3600" dirty="0"/>
              <a:t>02 </a:t>
            </a:r>
            <a:r>
              <a:rPr lang="cs-CZ" sz="3600" dirty="0"/>
              <a:t>pozorujeme pokles objemu elementární buňky.</a:t>
            </a:r>
            <a:r>
              <a:rPr lang="en-US" sz="3600" dirty="0"/>
              <a:t> </a:t>
            </a:r>
            <a:r>
              <a:rPr lang="cs-CZ" sz="3600" dirty="0"/>
              <a:t>To naznačuje, že se As ve struktuře zabudovává spíše na místo po </a:t>
            </a:r>
            <a:r>
              <a:rPr lang="cs-CZ" sz="3600" dirty="0" err="1"/>
              <a:t>Sn</a:t>
            </a:r>
            <a:r>
              <a:rPr lang="cs-CZ" sz="3600" dirty="0"/>
              <a:t>, než po Se. 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2" t="2984" r="3227"/>
          <a:stretch/>
        </p:blipFill>
        <p:spPr bwMode="auto">
          <a:xfrm>
            <a:off x="15931583" y="6220626"/>
            <a:ext cx="8061920" cy="4170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17084203" y="5235560"/>
            <a:ext cx="6047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Struktura </a:t>
            </a:r>
            <a:r>
              <a:rPr lang="cs-CZ" sz="4800" b="1" dirty="0" err="1"/>
              <a:t>SnSe</a:t>
            </a:r>
            <a:endParaRPr lang="cs-CZ" sz="48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7013838" y="10516879"/>
            <a:ext cx="6114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cs typeface="Arial" panose="020B0604020202020204" pitchFamily="34" charset="0"/>
              </a:rPr>
              <a:t>α</a:t>
            </a:r>
            <a:r>
              <a:rPr lang="cs-CZ" sz="3600" dirty="0">
                <a:cs typeface="Arial" panose="020B0604020202020204" pitchFamily="34" charset="0"/>
              </a:rPr>
              <a:t> (</a:t>
            </a:r>
            <a:r>
              <a:rPr lang="cs-CZ" sz="3600" i="1" dirty="0" err="1">
                <a:cs typeface="Arial" panose="020B0604020202020204" pitchFamily="34" charset="0"/>
              </a:rPr>
              <a:t>Pnma</a:t>
            </a:r>
            <a:r>
              <a:rPr lang="cs-CZ" sz="3600" dirty="0">
                <a:cs typeface="Arial" panose="020B0604020202020204" pitchFamily="34" charset="0"/>
              </a:rPr>
              <a:t>) </a:t>
            </a:r>
            <a:r>
              <a:rPr lang="el-GR" sz="3600" dirty="0">
                <a:cs typeface="Arial" panose="020B0604020202020204" pitchFamily="34" charset="0"/>
              </a:rPr>
              <a:t>→</a:t>
            </a:r>
            <a:r>
              <a:rPr lang="cs-CZ" sz="3600" dirty="0">
                <a:cs typeface="Arial" panose="020B0604020202020204" pitchFamily="34" charset="0"/>
              </a:rPr>
              <a:t> </a:t>
            </a:r>
            <a:r>
              <a:rPr lang="el-GR" sz="3600" dirty="0">
                <a:cs typeface="Arial" panose="020B0604020202020204" pitchFamily="34" charset="0"/>
              </a:rPr>
              <a:t>β</a:t>
            </a:r>
            <a:r>
              <a:rPr lang="cs-CZ" sz="3600" dirty="0">
                <a:cs typeface="Arial" panose="020B0604020202020204" pitchFamily="34" charset="0"/>
              </a:rPr>
              <a:t> (</a:t>
            </a:r>
            <a:r>
              <a:rPr lang="cs-CZ" sz="3600" i="1" dirty="0" err="1">
                <a:cs typeface="Arial" panose="020B0604020202020204" pitchFamily="34" charset="0"/>
              </a:rPr>
              <a:t>Cmcm</a:t>
            </a:r>
            <a:r>
              <a:rPr lang="cs-CZ" sz="3600" dirty="0">
                <a:cs typeface="Arial" panose="020B0604020202020204" pitchFamily="34" charset="0"/>
              </a:rPr>
              <a:t>)</a:t>
            </a:r>
            <a:r>
              <a:rPr lang="en-US" sz="3600" dirty="0">
                <a:cs typeface="Arial" panose="020B0604020202020204" pitchFamily="34" charset="0"/>
              </a:rPr>
              <a:t> ~ </a:t>
            </a:r>
            <a:r>
              <a:rPr lang="cs-CZ" sz="3600" dirty="0">
                <a:cs typeface="Arial" panose="020B0604020202020204" pitchFamily="34" charset="0"/>
              </a:rPr>
              <a:t>810 K</a:t>
            </a:r>
            <a:endParaRPr lang="cs-CZ" sz="36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5956615" y="6220626"/>
            <a:ext cx="5515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sz="32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9820507" y="6220626"/>
            <a:ext cx="93610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sz="32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2657007" y="9875853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[1]</a:t>
            </a:r>
            <a:endParaRPr lang="cs-CZ" sz="2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425776" y="40284288"/>
            <a:ext cx="3809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Citace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57878" y="41008525"/>
            <a:ext cx="27399533" cy="18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cs typeface="Arial" panose="020B0604020202020204" pitchFamily="34" charset="0"/>
              </a:rPr>
              <a:t>[1] </a:t>
            </a:r>
            <a:r>
              <a:rPr lang="cs-CZ" sz="3600" dirty="0">
                <a:cs typeface="Arial" panose="020B0604020202020204" pitchFamily="34" charset="0"/>
              </a:rPr>
              <a:t>LI, Y., SHI, X., REN, D., CHEN, J.  and CHEN, L. </a:t>
            </a:r>
            <a:r>
              <a:rPr lang="cs-CZ" sz="3600" i="1" dirty="0" err="1">
                <a:cs typeface="Arial" panose="020B0604020202020204" pitchFamily="34" charset="0"/>
              </a:rPr>
              <a:t>Energies</a:t>
            </a:r>
            <a:r>
              <a:rPr lang="cs-CZ" sz="3600" i="1" dirty="0">
                <a:cs typeface="Arial" panose="020B0604020202020204" pitchFamily="34" charset="0"/>
              </a:rPr>
              <a:t>. </a:t>
            </a:r>
            <a:r>
              <a:rPr lang="cs-CZ" sz="3600" dirty="0">
                <a:cs typeface="Arial" panose="020B0604020202020204" pitchFamily="34" charset="0"/>
              </a:rPr>
              <a:t>2015, 8(7), 6275-6285.</a:t>
            </a:r>
          </a:p>
          <a:p>
            <a:r>
              <a:rPr lang="en-US" sz="3600" dirty="0">
                <a:cs typeface="Arial" panose="020B0604020202020204" pitchFamily="34" charset="0"/>
              </a:rPr>
              <a:t>[2] </a:t>
            </a:r>
            <a:r>
              <a:rPr lang="cs-CZ" sz="3600" dirty="0">
                <a:cs typeface="Arial" panose="020B0604020202020204" pitchFamily="34" charset="0"/>
              </a:rPr>
              <a:t>CHATTOPADHYAY, T., PANNETIER, J. and VON SCHNERING, H.-G. </a:t>
            </a:r>
            <a:r>
              <a:rPr lang="cs-CZ" sz="3600" i="1" dirty="0">
                <a:cs typeface="Arial" panose="020B0604020202020204" pitchFamily="34" charset="0"/>
              </a:rPr>
              <a:t>J. </a:t>
            </a:r>
            <a:r>
              <a:rPr lang="cs-CZ" sz="3600" i="1" dirty="0" err="1">
                <a:cs typeface="Arial" panose="020B0604020202020204" pitchFamily="34" charset="0"/>
              </a:rPr>
              <a:t>Phys</a:t>
            </a:r>
            <a:r>
              <a:rPr lang="cs-CZ" sz="3600" i="1" dirty="0">
                <a:cs typeface="Arial" panose="020B0604020202020204" pitchFamily="34" charset="0"/>
              </a:rPr>
              <a:t>. </a:t>
            </a:r>
            <a:r>
              <a:rPr lang="cs-CZ" sz="3600" i="1" dirty="0" err="1">
                <a:cs typeface="Arial" panose="020B0604020202020204" pitchFamily="34" charset="0"/>
              </a:rPr>
              <a:t>Chem</a:t>
            </a:r>
            <a:r>
              <a:rPr lang="cs-CZ" sz="3600" i="1" dirty="0">
                <a:cs typeface="Arial" panose="020B0604020202020204" pitchFamily="34" charset="0"/>
              </a:rPr>
              <a:t>. </a:t>
            </a:r>
            <a:r>
              <a:rPr lang="cs-CZ" sz="3600" i="1" dirty="0" err="1">
                <a:cs typeface="Arial" panose="020B0604020202020204" pitchFamily="34" charset="0"/>
              </a:rPr>
              <a:t>Solids</a:t>
            </a:r>
            <a:r>
              <a:rPr lang="cs-CZ" sz="3600" dirty="0">
                <a:cs typeface="Arial" panose="020B0604020202020204" pitchFamily="34" charset="0"/>
              </a:rPr>
              <a:t> 1986, 47(9), 879-885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cap="all" dirty="0">
                <a:cs typeface="Arial" panose="020B0604020202020204" pitchFamily="34" charset="0"/>
              </a:rPr>
              <a:t>[3] </a:t>
            </a:r>
            <a:r>
              <a:rPr lang="cs-CZ" sz="3600" cap="all" dirty="0" err="1">
                <a:cs typeface="Arial" panose="020B0604020202020204" pitchFamily="34" charset="0"/>
              </a:rPr>
              <a:t>Zhao</a:t>
            </a:r>
            <a:r>
              <a:rPr lang="cs-CZ" sz="3600" cap="all" dirty="0">
                <a:cs typeface="Arial" panose="020B0604020202020204" pitchFamily="34" charset="0"/>
              </a:rPr>
              <a:t>,</a:t>
            </a:r>
            <a:r>
              <a:rPr lang="cs-CZ" sz="3600" dirty="0">
                <a:cs typeface="Arial" panose="020B0604020202020204" pitchFamily="34" charset="0"/>
              </a:rPr>
              <a:t> L.-D., </a:t>
            </a:r>
            <a:r>
              <a:rPr lang="cs-CZ" sz="3600" cap="all" dirty="0" err="1">
                <a:cs typeface="Arial" panose="020B0604020202020204" pitchFamily="34" charset="0"/>
              </a:rPr>
              <a:t>Lo</a:t>
            </a:r>
            <a:r>
              <a:rPr lang="cs-CZ" sz="3600" cap="all" dirty="0">
                <a:cs typeface="Arial" panose="020B0604020202020204" pitchFamily="34" charset="0"/>
              </a:rPr>
              <a:t>,</a:t>
            </a:r>
            <a:r>
              <a:rPr lang="cs-CZ" sz="3600" dirty="0">
                <a:cs typeface="Arial" panose="020B0604020202020204" pitchFamily="34" charset="0"/>
              </a:rPr>
              <a:t> S.-H., </a:t>
            </a:r>
            <a:r>
              <a:rPr lang="cs-CZ" sz="3600" cap="all" dirty="0" err="1">
                <a:cs typeface="Arial" panose="020B0604020202020204" pitchFamily="34" charset="0"/>
              </a:rPr>
              <a:t>Zhang</a:t>
            </a:r>
            <a:r>
              <a:rPr lang="cs-CZ" sz="3600" cap="all" dirty="0">
                <a:cs typeface="Arial" panose="020B0604020202020204" pitchFamily="34" charset="0"/>
              </a:rPr>
              <a:t>,</a:t>
            </a:r>
            <a:r>
              <a:rPr lang="cs-CZ" sz="3600" dirty="0">
                <a:cs typeface="Arial" panose="020B0604020202020204" pitchFamily="34" charset="0"/>
              </a:rPr>
              <a:t> Y., </a:t>
            </a:r>
            <a:r>
              <a:rPr lang="cs-CZ" sz="3600" cap="all" dirty="0">
                <a:cs typeface="Arial" panose="020B0604020202020204" pitchFamily="34" charset="0"/>
              </a:rPr>
              <a:t>Sun,</a:t>
            </a:r>
            <a:r>
              <a:rPr lang="cs-CZ" sz="3600" dirty="0">
                <a:cs typeface="Arial" panose="020B0604020202020204" pitchFamily="34" charset="0"/>
              </a:rPr>
              <a:t> H., </a:t>
            </a:r>
            <a:r>
              <a:rPr lang="cs-CZ" sz="3600" cap="all" dirty="0" err="1">
                <a:cs typeface="Arial" panose="020B0604020202020204" pitchFamily="34" charset="0"/>
              </a:rPr>
              <a:t>Tan</a:t>
            </a:r>
            <a:r>
              <a:rPr lang="cs-CZ" sz="3600" cap="all" dirty="0">
                <a:cs typeface="Arial" panose="020B0604020202020204" pitchFamily="34" charset="0"/>
              </a:rPr>
              <a:t>,</a:t>
            </a:r>
            <a:r>
              <a:rPr lang="cs-CZ" sz="3600" dirty="0">
                <a:cs typeface="Arial" panose="020B0604020202020204" pitchFamily="34" charset="0"/>
              </a:rPr>
              <a:t> G., </a:t>
            </a:r>
            <a:r>
              <a:rPr lang="cs-CZ" sz="3600" cap="all" dirty="0">
                <a:cs typeface="Arial" panose="020B0604020202020204" pitchFamily="34" charset="0"/>
              </a:rPr>
              <a:t>Uher,</a:t>
            </a:r>
            <a:r>
              <a:rPr lang="cs-CZ" sz="3600" dirty="0">
                <a:cs typeface="Arial" panose="020B0604020202020204" pitchFamily="34" charset="0"/>
              </a:rPr>
              <a:t> C., </a:t>
            </a:r>
            <a:r>
              <a:rPr lang="cs-CZ" sz="3600" cap="all" dirty="0" err="1">
                <a:cs typeface="Arial" panose="020B0604020202020204" pitchFamily="34" charset="0"/>
              </a:rPr>
              <a:t>Wolverton</a:t>
            </a:r>
            <a:r>
              <a:rPr lang="cs-CZ" sz="3600" cap="all" dirty="0">
                <a:cs typeface="Arial" panose="020B0604020202020204" pitchFamily="34" charset="0"/>
              </a:rPr>
              <a:t>,</a:t>
            </a:r>
            <a:r>
              <a:rPr lang="cs-CZ" sz="3600" dirty="0">
                <a:cs typeface="Arial" panose="020B0604020202020204" pitchFamily="34" charset="0"/>
              </a:rPr>
              <a:t> C., </a:t>
            </a:r>
            <a:r>
              <a:rPr lang="cs-CZ" sz="3600" cap="all" dirty="0" err="1">
                <a:cs typeface="Arial" panose="020B0604020202020204" pitchFamily="34" charset="0"/>
              </a:rPr>
              <a:t>Dravid</a:t>
            </a:r>
            <a:r>
              <a:rPr lang="cs-CZ" sz="3600" cap="all" dirty="0">
                <a:cs typeface="Arial" panose="020B0604020202020204" pitchFamily="34" charset="0"/>
              </a:rPr>
              <a:t>,</a:t>
            </a:r>
            <a:r>
              <a:rPr lang="cs-CZ" sz="3600" dirty="0">
                <a:cs typeface="Arial" panose="020B0604020202020204" pitchFamily="34" charset="0"/>
              </a:rPr>
              <a:t> V.P. and </a:t>
            </a:r>
            <a:r>
              <a:rPr lang="cs-CZ" sz="3600" cap="all" dirty="0" err="1">
                <a:cs typeface="Arial" panose="020B0604020202020204" pitchFamily="34" charset="0"/>
              </a:rPr>
              <a:t>Kanatzidis</a:t>
            </a:r>
            <a:r>
              <a:rPr lang="cs-CZ" sz="3600" cap="all" dirty="0">
                <a:cs typeface="Arial" panose="020B0604020202020204" pitchFamily="34" charset="0"/>
              </a:rPr>
              <a:t>,</a:t>
            </a:r>
            <a:r>
              <a:rPr lang="cs-CZ" sz="3600" dirty="0">
                <a:cs typeface="Arial" panose="020B0604020202020204" pitchFamily="34" charset="0"/>
              </a:rPr>
              <a:t> M.G. </a:t>
            </a:r>
            <a:r>
              <a:rPr lang="cs-CZ" sz="3600" i="1" dirty="0" err="1">
                <a:cs typeface="Arial" panose="020B0604020202020204" pitchFamily="34" charset="0"/>
              </a:rPr>
              <a:t>Nature</a:t>
            </a:r>
            <a:r>
              <a:rPr lang="cs-CZ" sz="3600" dirty="0">
                <a:cs typeface="Arial" panose="020B0604020202020204" pitchFamily="34" charset="0"/>
              </a:rPr>
              <a:t>. 2014, </a:t>
            </a:r>
            <a:r>
              <a:rPr lang="cs-CZ" sz="3600" b="1" dirty="0">
                <a:cs typeface="Arial" panose="020B0604020202020204" pitchFamily="34" charset="0"/>
              </a:rPr>
              <a:t>508</a:t>
            </a:r>
            <a:r>
              <a:rPr lang="cs-CZ" sz="3600" dirty="0">
                <a:cs typeface="Arial" panose="020B0604020202020204" pitchFamily="34" charset="0"/>
              </a:rPr>
              <a:t>(7496).</a:t>
            </a:r>
            <a:endParaRPr lang="cs-CZ" sz="3600" dirty="0"/>
          </a:p>
          <a:p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600" dirty="0">
                <a:cs typeface="Arial" panose="020B0604020202020204" pitchFamily="34" charset="0"/>
              </a:rPr>
              <a:t> </a:t>
            </a:r>
          </a:p>
          <a:p>
            <a:endParaRPr lang="cs-CZ" sz="36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466579" y="16874664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err="1"/>
              <a:t>Seebeckův</a:t>
            </a:r>
            <a:r>
              <a:rPr lang="cs-CZ" sz="4800" b="1" dirty="0"/>
              <a:t> koeficient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25447" y="24140566"/>
            <a:ext cx="94171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dirty="0"/>
              <a:t>U vzorků s vyšším obsahem arsenu (</a:t>
            </a:r>
            <a:r>
              <a:rPr lang="en-US" sz="3600" i="1" dirty="0"/>
              <a:t>x </a:t>
            </a:r>
            <a:r>
              <a:rPr lang="en-US" sz="3600" dirty="0"/>
              <a:t>≥ 0</a:t>
            </a:r>
            <a:r>
              <a:rPr lang="cs-CZ" sz="3600" dirty="0"/>
              <a:t>,</a:t>
            </a:r>
            <a:r>
              <a:rPr lang="en-US" sz="3600" dirty="0"/>
              <a:t>02</a:t>
            </a:r>
            <a:r>
              <a:rPr lang="cs-CZ" sz="3600" dirty="0"/>
              <a:t>) pozorujeme pokles </a:t>
            </a:r>
            <a:r>
              <a:rPr lang="cs-CZ" sz="3600" dirty="0" err="1"/>
              <a:t>Seebeckova</a:t>
            </a:r>
            <a:r>
              <a:rPr lang="cs-CZ" sz="3600" dirty="0"/>
              <a:t> koeficientu, který je patrně spojen s přítomností druhé fáze </a:t>
            </a:r>
            <a:r>
              <a:rPr lang="cs-CZ" sz="3600" dirty="0" err="1"/>
              <a:t>SnAs</a:t>
            </a:r>
            <a:r>
              <a:rPr lang="cs-CZ" sz="3600" dirty="0"/>
              <a:t>.    </a:t>
            </a:r>
            <a:r>
              <a:rPr lang="en-US" sz="3600" dirty="0"/>
              <a:t> </a:t>
            </a:r>
            <a:br>
              <a:rPr lang="cs-CZ" sz="3600" dirty="0"/>
            </a:br>
            <a:r>
              <a:rPr lang="en-US" sz="3600" dirty="0"/>
              <a:t> </a:t>
            </a:r>
            <a:endParaRPr lang="cs-CZ" sz="3600" dirty="0"/>
          </a:p>
          <a:p>
            <a:endParaRPr lang="cs-CZ" sz="3600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12655711" y="1687466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Elektrická vodivost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ovéPole 45"/>
              <p:cNvSpPr txBox="1"/>
              <p:nvPr/>
            </p:nvSpPr>
            <p:spPr>
              <a:xfrm>
                <a:off x="10855511" y="31341366"/>
                <a:ext cx="8964996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3600" dirty="0"/>
                  <a:t>Dopované vzorky vykazují zvýšení elektrické vodivosti okolo teploty </a:t>
                </a:r>
                <a:r>
                  <a:rPr lang="en-US" sz="3600" i="1" dirty="0"/>
                  <a:t>T</a:t>
                </a:r>
                <a:r>
                  <a:rPr lang="en-US" sz="3600" dirty="0"/>
                  <a:t> ≈ 500 K. </a:t>
                </a:r>
                <a:r>
                  <a:rPr lang="cs-CZ" sz="3600" dirty="0"/>
                  <a:t>To může být vysvětleno současně se zvyšujícím počtem defektů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𝐴𝑠</m:t>
                        </m:r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𝑆𝑛</m:t>
                        </m:r>
                      </m:sub>
                    </m:sSub>
                  </m:oMath>
                </a14:m>
                <a:r>
                  <a:rPr lang="en-US" sz="3600" dirty="0"/>
                  <a:t>  (</a:t>
                </a:r>
                <a:r>
                  <a:rPr lang="cs-CZ" sz="3600" dirty="0"/>
                  <a:t>produkují elektrony</a:t>
                </a:r>
                <a:r>
                  <a:rPr lang="en-US" sz="3600" dirty="0"/>
                  <a:t>) </a:t>
                </a:r>
                <a:r>
                  <a:rPr lang="cs-CZ" sz="3600" dirty="0"/>
                  <a:t>a jejich kompenzací nativními defekty</a:t>
                </a:r>
                <a:r>
                  <a:rPr lang="en-US" sz="3600" dirty="0"/>
                  <a:t> (</a:t>
                </a:r>
                <a:r>
                  <a:rPr lang="cs-CZ" sz="3600" dirty="0"/>
                  <a:t>produkují díry</a:t>
                </a:r>
                <a:r>
                  <a:rPr lang="en-US" sz="3600" dirty="0"/>
                  <a:t>)</a:t>
                </a:r>
                <a:r>
                  <a:rPr lang="cs-CZ" sz="3600" dirty="0"/>
                  <a:t>. </a:t>
                </a:r>
                <a:r>
                  <a:rPr lang="en-US" sz="3600" dirty="0"/>
                  <a:t> </a:t>
                </a:r>
                <a:endParaRPr lang="cs-CZ" sz="3600" dirty="0"/>
              </a:p>
            </p:txBody>
          </p:sp>
        </mc:Choice>
        <mc:Fallback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511" y="31341366"/>
                <a:ext cx="8964996" cy="2862322"/>
              </a:xfrm>
              <a:prstGeom prst="rect">
                <a:avLst/>
              </a:prstGeom>
              <a:blipFill>
                <a:blip r:embed="rId21"/>
                <a:stretch>
                  <a:fillRect l="-2109" t="-3191" r="-2109" b="-70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22228173" y="16760832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Tepelná vodivost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ovéPole 47"/>
              <p:cNvSpPr txBox="1"/>
              <p:nvPr/>
            </p:nvSpPr>
            <p:spPr>
              <a:xfrm>
                <a:off x="20626493" y="31341366"/>
                <a:ext cx="8964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3600" dirty="0"/>
                  <a:t>Nízká koncentrace arsenu </a:t>
                </a:r>
                <a:r>
                  <a:rPr lang="en-US" sz="3600" i="1" dirty="0"/>
                  <a:t>x </a:t>
                </a:r>
                <a:r>
                  <a:rPr lang="en-US" sz="3600" dirty="0"/>
                  <a:t>≤ 0</a:t>
                </a:r>
                <a:r>
                  <a:rPr lang="cs-CZ" sz="3600" dirty="0"/>
                  <a:t>,</a:t>
                </a:r>
                <a:r>
                  <a:rPr lang="en-US" sz="3600" dirty="0"/>
                  <a:t>02 </a:t>
                </a:r>
                <a:r>
                  <a:rPr lang="cs-CZ" sz="3600" dirty="0"/>
                  <a:t>snižuje celkovou tepelnou vodivost, která je zřejmě spojena s defekty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latin typeface="Cambria Math"/>
                          </a:rPr>
                          <m:t>𝐴𝑠</m:t>
                        </m:r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𝑆𝑛</m:t>
                        </m:r>
                      </m:sub>
                      <m:sup>
                        <m:r>
                          <a:rPr lang="en-US" sz="3600" i="1">
                            <a:latin typeface="Cambria Math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en-US" sz="3600" dirty="0"/>
                  <a:t>. </a:t>
                </a:r>
                <a:r>
                  <a:rPr lang="cs-CZ" sz="3600" dirty="0"/>
                  <a:t>Vzorky s </a:t>
                </a:r>
                <a:r>
                  <a:rPr lang="en-US" sz="3600" i="1" dirty="0"/>
                  <a:t>x </a:t>
                </a:r>
                <a:r>
                  <a:rPr lang="en-US" sz="3600" dirty="0"/>
                  <a:t>&gt; 0</a:t>
                </a:r>
                <a:r>
                  <a:rPr lang="cs-CZ" sz="3600" dirty="0"/>
                  <a:t>,</a:t>
                </a:r>
                <a:r>
                  <a:rPr lang="en-US" sz="3600" dirty="0"/>
                  <a:t>02 </a:t>
                </a:r>
                <a:r>
                  <a:rPr lang="cs-CZ" sz="3600" dirty="0"/>
                  <a:t>vykazují nárůst tepelné vodivosti, který je pravděpodobně spojen s přítomností druhé fáze. </a:t>
                </a:r>
              </a:p>
            </p:txBody>
          </p:sp>
        </mc:Choice>
        <mc:Fallback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26493" y="31341366"/>
                <a:ext cx="8964000" cy="3416320"/>
              </a:xfrm>
              <a:prstGeom prst="rect">
                <a:avLst/>
              </a:prstGeom>
              <a:blipFill>
                <a:blip r:embed="rId22"/>
                <a:stretch>
                  <a:fillRect l="-2109" t="-2674" r="-2041" b="-57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ovéPole 48"/>
          <p:cNvSpPr txBox="1"/>
          <p:nvPr/>
        </p:nvSpPr>
        <p:spPr>
          <a:xfrm>
            <a:off x="2466579" y="26095319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Parametr </a:t>
            </a:r>
            <a:r>
              <a:rPr lang="cs-CZ" sz="4800" b="1" i="1" dirty="0"/>
              <a:t>ZT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460732" y="33271044"/>
            <a:ext cx="100348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dirty="0"/>
              <a:t>Dopované vzorky za zvýšených teplot dosahují nižších hodnot parametru </a:t>
            </a:r>
            <a:r>
              <a:rPr lang="cs-CZ" sz="3600" i="1" dirty="0"/>
              <a:t>ZT</a:t>
            </a:r>
            <a:r>
              <a:rPr lang="cs-CZ" sz="3600" dirty="0"/>
              <a:t>, než vzorek nedopovaný. </a:t>
            </a:r>
          </a:p>
          <a:p>
            <a:endParaRPr lang="cs-CZ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ovéPole 26"/>
              <p:cNvSpPr txBox="1"/>
              <p:nvPr/>
            </p:nvSpPr>
            <p:spPr>
              <a:xfrm>
                <a:off x="625448" y="35985830"/>
                <a:ext cx="14328000" cy="4554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3600" dirty="0"/>
                  <a:t>Arsen se neprokázal jako vhodný </a:t>
                </a:r>
                <a:r>
                  <a:rPr lang="cs-CZ" sz="3600" dirty="0" err="1"/>
                  <a:t>dopant</a:t>
                </a:r>
                <a:r>
                  <a:rPr lang="cs-CZ" sz="3600" dirty="0"/>
                  <a:t> pro zlepšení termoelektrických vlastností </a:t>
                </a:r>
                <a:r>
                  <a:rPr lang="cs-CZ" sz="3600" dirty="0" err="1"/>
                  <a:t>SnSe</a:t>
                </a:r>
                <a:r>
                  <a:rPr lang="cs-CZ" sz="3600" dirty="0"/>
                  <a:t>. Vzorky s vyšším obsahem As vykazují přítomnost druhé fáze </a:t>
                </a:r>
                <a:r>
                  <a:rPr lang="cs-CZ" sz="3600" dirty="0" err="1"/>
                  <a:t>SnAs</a:t>
                </a:r>
                <a:r>
                  <a:rPr lang="cs-CZ" sz="3600" dirty="0"/>
                  <a:t>, která má negativní vliv na TE vlastnosti (zvyšuje tepelnou vodivost a snižuje </a:t>
                </a:r>
                <a:r>
                  <a:rPr lang="cs-CZ" sz="3600" dirty="0" err="1"/>
                  <a:t>Seebeckův</a:t>
                </a:r>
                <a:r>
                  <a:rPr lang="cs-CZ" sz="3600" dirty="0"/>
                  <a:t> koeficient). Zdá se však, že arsen vyvolává silnou interakci </a:t>
                </a:r>
                <a:br>
                  <a:rPr lang="cs-CZ" sz="3600" dirty="0"/>
                </a:br>
                <a:r>
                  <a:rPr lang="cs-CZ" sz="3600" dirty="0"/>
                  <a:t>s nativními defekty, jejíž studium by mohlo přinést cenné informace o struktuře a nativních defektech v </a:t>
                </a:r>
                <a:r>
                  <a:rPr lang="cs-CZ" sz="3600" dirty="0" err="1"/>
                  <a:t>SnSe</a:t>
                </a:r>
                <a:r>
                  <a:rPr lang="cs-CZ" sz="3600" dirty="0"/>
                  <a:t>. Předpokládáme, že As ve struktuře </a:t>
                </a:r>
                <a:r>
                  <a:rPr lang="cs-CZ" sz="3600" dirty="0" err="1"/>
                  <a:t>SnSe</a:t>
                </a:r>
                <a:r>
                  <a:rPr lang="cs-CZ" sz="3600" dirty="0"/>
                  <a:t> způsobuje potlačení nativních defektů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𝑆𝑒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</m:oMath>
                </a14:m>
                <a:r>
                  <a:rPr lang="en-US" sz="3600" dirty="0"/>
                  <a:t> 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𝑆𝑒</m:t>
                        </m:r>
                      </m:sub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bSup>
                  </m:oMath>
                </a14:m>
                <a:r>
                  <a:rPr lang="cs-CZ" sz="3600" dirty="0"/>
                  <a:t>, což vede k nedostatečné koncentraci nositelů náboje a zvýšení tepelné vodivosti.</a:t>
                </a:r>
              </a:p>
            </p:txBody>
          </p:sp>
        </mc:Choice>
        <mc:Fallback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48" y="35985830"/>
                <a:ext cx="14328000" cy="4554324"/>
              </a:xfrm>
              <a:prstGeom prst="rect">
                <a:avLst/>
              </a:prstGeom>
              <a:blipFill>
                <a:blip r:embed="rId23"/>
                <a:stretch>
                  <a:fillRect l="-1319" t="-2008" r="-1277" b="-41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15358167" y="35144242"/>
                <a:ext cx="14328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3600" dirty="0"/>
                  <a:t>Z našich výsledků vyplývá, že As preferuje substituci za </a:t>
                </a:r>
                <a:r>
                  <a:rPr lang="cs-CZ" sz="3600" dirty="0" err="1"/>
                  <a:t>Sn</a:t>
                </a:r>
                <a:r>
                  <a:rPr lang="cs-CZ" sz="3600" dirty="0"/>
                  <a:t> a nikoliv za Se. Předpoklad, že As se bude chovat jako akceptor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𝐴𝑠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𝑆𝑒</m:t>
                        </m:r>
                      </m:sub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sz="3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cs-CZ" sz="3600" dirty="0"/>
                  <a:t> se nepotvrdila.</a:t>
                </a:r>
                <a:r>
                  <a:rPr lang="en-US" sz="3600" dirty="0"/>
                  <a:t> </a:t>
                </a:r>
                <a:r>
                  <a:rPr lang="cs-CZ" sz="3600" dirty="0"/>
                  <a:t>Naopak, v případě substituce za </a:t>
                </a:r>
                <a:r>
                  <a:rPr lang="cs-CZ" sz="3600" dirty="0" err="1"/>
                  <a:t>Sn</a:t>
                </a:r>
                <a:r>
                  <a:rPr lang="cs-CZ" sz="3600" dirty="0"/>
                  <a:t> se As chová jako donor: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𝐴𝑠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𝑆𝑛</m:t>
                        </m:r>
                      </m:sub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  <m:r>
                      <a:rPr lang="en-US" sz="3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cs-CZ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3600" dirty="0"/>
                  <a:t>. </a:t>
                </a:r>
                <a:br>
                  <a:rPr lang="cs-CZ" sz="3600" dirty="0"/>
                </a:br>
                <a:r>
                  <a:rPr lang="cs-CZ" sz="3600" dirty="0"/>
                  <a:t>V důsledku zvýšení elektrické vodivosti (450-550 K) a poklesu tepelné vodivosti pozorujeme v této teplotní oblasti také pokles parametru </a:t>
                </a:r>
                <a:r>
                  <a:rPr lang="cs-CZ" sz="3600" i="1" dirty="0"/>
                  <a:t>ZT</a:t>
                </a:r>
                <a:r>
                  <a:rPr lang="cs-CZ" sz="3600" dirty="0"/>
                  <a:t>. Největší nárůst pozorujeme u vzorku s obsahem 0,5% </a:t>
                </a:r>
                <a:r>
                  <a:rPr lang="cs-CZ" sz="3600" dirty="0" err="1"/>
                  <a:t>of</a:t>
                </a:r>
                <a:r>
                  <a:rPr lang="cs-CZ" sz="3600" dirty="0"/>
                  <a:t> As, u kterého parametr </a:t>
                </a:r>
                <a:r>
                  <a:rPr lang="cs-CZ" sz="3600" i="1" dirty="0"/>
                  <a:t>ZT</a:t>
                </a:r>
                <a:r>
                  <a:rPr lang="cs-CZ" sz="3600" dirty="0"/>
                  <a:t> dosahuje hodnoty 0,1 v porovnání s nedopovaným materiálem (</a:t>
                </a:r>
                <a:r>
                  <a:rPr lang="cs-CZ" sz="3600" i="1" dirty="0"/>
                  <a:t>ZT </a:t>
                </a:r>
                <a:r>
                  <a:rPr lang="cs-CZ" sz="3600" dirty="0"/>
                  <a:t>= 0,05). Na základě výše uvedených výsledků byla dále provedena rozsáhlá studie As jako </a:t>
                </a:r>
                <a:r>
                  <a:rPr lang="cs-CZ" sz="3600" dirty="0" err="1"/>
                  <a:t>dopantu</a:t>
                </a:r>
                <a:r>
                  <a:rPr lang="cs-CZ" sz="3600" dirty="0"/>
                  <a:t> v kationtové i aniontové </a:t>
                </a:r>
                <a:r>
                  <a:rPr lang="cs-CZ" sz="3600" dirty="0" err="1"/>
                  <a:t>podmřížce</a:t>
                </a:r>
                <a:r>
                  <a:rPr lang="cs-CZ" sz="3600" dirty="0"/>
                  <a:t> </a:t>
                </a:r>
                <a:br>
                  <a:rPr lang="cs-CZ" sz="3600" dirty="0"/>
                </a:br>
                <a:r>
                  <a:rPr lang="cs-CZ" sz="3600" dirty="0"/>
                  <a:t>v monokrystalickém </a:t>
                </a:r>
                <a:r>
                  <a:rPr lang="cs-CZ" sz="3600" dirty="0" err="1"/>
                  <a:t>SnSe</a:t>
                </a:r>
                <a:r>
                  <a:rPr lang="cs-CZ" sz="3600" dirty="0"/>
                  <a:t> podpořená pozitronovou anihilační spektroskopií. </a:t>
                </a:r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167" y="35144242"/>
                <a:ext cx="14328000" cy="5632311"/>
              </a:xfrm>
              <a:prstGeom prst="rect">
                <a:avLst/>
              </a:prstGeom>
              <a:blipFill>
                <a:blip r:embed="rId24"/>
                <a:stretch>
                  <a:fillRect l="-1276" t="-1623" r="-1276" b="-31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59548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</TotalTime>
  <Words>761</Words>
  <Application>Microsoft Office PowerPoint</Application>
  <PresentationFormat>Vlastní</PresentationFormat>
  <Paragraphs>40</Paragraphs>
  <Slides>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 Math</vt:lpstr>
      <vt:lpstr>Symbol</vt:lpstr>
      <vt:lpstr>Motiv systému Office</vt:lpstr>
      <vt:lpstr>Rovnice</vt:lpstr>
      <vt:lpstr>Graph</vt:lpstr>
      <vt:lpstr>Prezentace aplikace PowerPoint</vt:lpstr>
    </vt:vector>
  </TitlesOfParts>
  <Company>Univerzita Pardubice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spravce</dc:creator>
  <cp:lastModifiedBy>Cermak Sraitrova Katerina</cp:lastModifiedBy>
  <cp:revision>95</cp:revision>
  <dcterms:created xsi:type="dcterms:W3CDTF">2017-03-20T10:22:43Z</dcterms:created>
  <dcterms:modified xsi:type="dcterms:W3CDTF">2020-12-07T13:25:36Z</dcterms:modified>
</cp:coreProperties>
</file>